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276" r:id="rId5"/>
    <p:sldId id="279" r:id="rId6"/>
    <p:sldId id="260" r:id="rId7"/>
    <p:sldId id="261" r:id="rId8"/>
    <p:sldId id="262" r:id="rId9"/>
    <p:sldId id="273" r:id="rId10"/>
    <p:sldId id="258" r:id="rId11"/>
    <p:sldId id="259" r:id="rId12"/>
    <p:sldId id="263" r:id="rId13"/>
    <p:sldId id="265" r:id="rId14"/>
    <p:sldId id="266" r:id="rId15"/>
    <p:sldId id="267" r:id="rId16"/>
    <p:sldId id="268" r:id="rId17"/>
    <p:sldId id="271" r:id="rId18"/>
    <p:sldId id="274"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6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147" autoAdjust="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745" y="1400527"/>
            <a:ext cx="9167993" cy="2098226"/>
          </a:xfrm>
        </p:spPr>
        <p:txBody>
          <a:bodyPr/>
          <a:lstStyle/>
          <a:p>
            <a:r>
              <a:rPr lang="en-US" b="1" dirty="0">
                <a:solidFill>
                  <a:srgbClr val="FF0000"/>
                </a:solidFill>
              </a:rPr>
              <a:t>Bullying…. Really?</a:t>
            </a:r>
            <a:endParaRPr lang="en-US" dirty="0"/>
          </a:p>
        </p:txBody>
      </p:sp>
      <p:sp>
        <p:nvSpPr>
          <p:cNvPr id="3" name="Subtitle 2"/>
          <p:cNvSpPr>
            <a:spLocks noGrp="1"/>
          </p:cNvSpPr>
          <p:nvPr>
            <p:ph type="subTitle" idx="1"/>
          </p:nvPr>
        </p:nvSpPr>
        <p:spPr/>
        <p:txBody>
          <a:bodyPr>
            <a:normAutofit fontScale="92500" lnSpcReduction="20000"/>
          </a:bodyPr>
          <a:lstStyle/>
          <a:p>
            <a:r>
              <a:rPr lang="en-US" sz="2400" dirty="0" smtClean="0">
                <a:latin typeface="Times New Roman" panose="02020603050405020304" pitchFamily="18" charset="0"/>
                <a:cs typeface="Times New Roman" panose="02020603050405020304" pitchFamily="18" charset="0"/>
              </a:rPr>
              <a:t>Danica Tietje, </a:t>
            </a:r>
            <a:r>
              <a:rPr lang="en-US" sz="2400" dirty="0">
                <a:latin typeface="Times New Roman" panose="02020603050405020304" pitchFamily="18" charset="0"/>
                <a:cs typeface="Times New Roman" panose="02020603050405020304" pitchFamily="18" charset="0"/>
              </a:rPr>
              <a:t>PSIT, </a:t>
            </a:r>
            <a:r>
              <a:rPr lang="en-US" sz="2400" dirty="0" smtClean="0">
                <a:latin typeface="Times New Roman" panose="02020603050405020304" pitchFamily="18" charset="0"/>
                <a:cs typeface="Times New Roman" panose="02020603050405020304" pitchFamily="18" charset="0"/>
              </a:rPr>
              <a:t>Prevention</a:t>
            </a:r>
          </a:p>
          <a:p>
            <a:r>
              <a:rPr lang="en-US" sz="2400" dirty="0" smtClean="0">
                <a:latin typeface="Times New Roman" panose="02020603050405020304" pitchFamily="18" charset="0"/>
                <a:cs typeface="Times New Roman" panose="02020603050405020304" pitchFamily="18" charset="0"/>
              </a:rPr>
              <a:t>Maureen Laurent, LPP, LPC  </a:t>
            </a:r>
            <a:endParaRPr lang="en-US" sz="2400" dirty="0">
              <a:latin typeface="Times New Roman" panose="02020603050405020304" pitchFamily="18" charset="0"/>
              <a:cs typeface="Times New Roman" panose="02020603050405020304" pitchFamily="18" charset="0"/>
            </a:endParaRPr>
          </a:p>
          <a:p>
            <a:r>
              <a:rPr lang="en-US" sz="2400" b="1" i="1" dirty="0">
                <a:solidFill>
                  <a:srgbClr val="FF0000"/>
                </a:solidFill>
                <a:latin typeface="Times New Roman" panose="02020603050405020304" pitchFamily="18" charset="0"/>
                <a:cs typeface="Times New Roman" panose="02020603050405020304" pitchFamily="18" charset="0"/>
              </a:rPr>
              <a:t>I CARE</a:t>
            </a: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East Baton Rouge Parish School System</a:t>
            </a:r>
          </a:p>
          <a:p>
            <a:endParaRPr lang="en-US" dirty="0"/>
          </a:p>
        </p:txBody>
      </p:sp>
    </p:spTree>
    <p:extLst>
      <p:ext uri="{BB962C8B-B14F-4D97-AF65-F5344CB8AC3E}">
        <p14:creationId xmlns:p14="http://schemas.microsoft.com/office/powerpoint/2010/main" val="3766527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091" y="658091"/>
            <a:ext cx="9601200" cy="1485900"/>
          </a:xfrm>
        </p:spPr>
        <p:txBody>
          <a:bodyPr>
            <a:noAutofit/>
          </a:bodyPr>
          <a:lstStyle/>
          <a:p>
            <a:pPr algn="ctr"/>
            <a:r>
              <a:rPr lang="en-US" sz="5400" dirty="0"/>
              <a:t>Let's Talk……….What is </a:t>
            </a:r>
            <a:r>
              <a:rPr lang="en-US" sz="5400" dirty="0">
                <a:solidFill>
                  <a:srgbClr val="FF0000"/>
                </a:solidFill>
              </a:rPr>
              <a:t>bullying</a:t>
            </a:r>
            <a:r>
              <a:rPr lang="en-US" sz="5400" dirty="0"/>
              <a:t>?</a:t>
            </a:r>
          </a:p>
        </p:txBody>
      </p:sp>
      <p:sp>
        <p:nvSpPr>
          <p:cNvPr id="3" name="Content Placeholder 2"/>
          <p:cNvSpPr>
            <a:spLocks noGrp="1"/>
          </p:cNvSpPr>
          <p:nvPr>
            <p:ph idx="1"/>
          </p:nvPr>
        </p:nvSpPr>
        <p:spPr/>
        <p:txBody>
          <a:bodyPr/>
          <a:lstStyle/>
          <a:p>
            <a:pPr marL="0" indent="0" algn="ctr">
              <a:buNone/>
            </a:pPr>
            <a:r>
              <a:rPr lang="en-US" dirty="0">
                <a:latin typeface="Arial" charset="0"/>
              </a:rPr>
              <a:t> </a:t>
            </a:r>
            <a:r>
              <a:rPr lang="en-US" sz="5400" dirty="0">
                <a:latin typeface="Arial" charset="0"/>
              </a:rPr>
              <a:t>How do you define bullying?</a:t>
            </a:r>
            <a:endParaRPr lang="en-US" sz="5400" dirty="0"/>
          </a:p>
        </p:txBody>
      </p:sp>
    </p:spTree>
    <p:extLst>
      <p:ext uri="{BB962C8B-B14F-4D97-AF65-F5344CB8AC3E}">
        <p14:creationId xmlns:p14="http://schemas.microsoft.com/office/powerpoint/2010/main" val="3454561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6964"/>
            <a:ext cx="9601200" cy="1485900"/>
          </a:xfrm>
        </p:spPr>
        <p:txBody>
          <a:bodyPr>
            <a:normAutofit/>
          </a:bodyPr>
          <a:lstStyle/>
          <a:p>
            <a:pPr algn="ctr"/>
            <a:r>
              <a:rPr lang="en-US" sz="6600" dirty="0" smtClean="0">
                <a:solidFill>
                  <a:srgbClr val="FF0000"/>
                </a:solidFill>
              </a:rPr>
              <a:t>What is bullying?</a:t>
            </a:r>
            <a:endParaRPr lang="en-US" sz="6600" dirty="0">
              <a:solidFill>
                <a:srgbClr val="FF0000"/>
              </a:solidFill>
            </a:endParaRPr>
          </a:p>
        </p:txBody>
      </p:sp>
      <p:sp>
        <p:nvSpPr>
          <p:cNvPr id="3" name="Content Placeholder 2"/>
          <p:cNvSpPr>
            <a:spLocks noGrp="1"/>
          </p:cNvSpPr>
          <p:nvPr>
            <p:ph idx="1"/>
          </p:nvPr>
        </p:nvSpPr>
        <p:spPr>
          <a:xfrm>
            <a:off x="946727" y="969818"/>
            <a:ext cx="10968182" cy="5966692"/>
          </a:xfrm>
        </p:spPr>
        <p:txBody>
          <a:bodyPr>
            <a:noAutofit/>
          </a:bodyPr>
          <a:lstStyle/>
          <a:p>
            <a:pPr marL="0" indent="0">
              <a:buNone/>
            </a:pPr>
            <a:r>
              <a:rPr lang="en-US" sz="6600" b="1" dirty="0">
                <a:latin typeface="Arial" charset="0"/>
              </a:rPr>
              <a:t>R</a:t>
            </a:r>
            <a:r>
              <a:rPr lang="en-US" sz="3200" b="1" dirty="0">
                <a:latin typeface="Arial" charset="0"/>
              </a:rPr>
              <a:t>epeated</a:t>
            </a:r>
            <a:r>
              <a:rPr lang="en-US" sz="3200" dirty="0">
                <a:latin typeface="Arial" charset="0"/>
              </a:rPr>
              <a:t> (over and over; usually the same person)</a:t>
            </a:r>
          </a:p>
          <a:p>
            <a:pPr marL="0" indent="0">
              <a:buNone/>
            </a:pPr>
            <a:endParaRPr lang="en-US" sz="3200" dirty="0">
              <a:latin typeface="Arial" charset="0"/>
            </a:endParaRPr>
          </a:p>
          <a:p>
            <a:pPr marL="0" lvl="0" indent="0">
              <a:buNone/>
            </a:pPr>
            <a:r>
              <a:rPr lang="en-US" sz="6600" b="1" dirty="0" smtClean="0">
                <a:solidFill>
                  <a:prstClr val="black"/>
                </a:solidFill>
                <a:latin typeface="Arial" charset="0"/>
              </a:rPr>
              <a:t>A</a:t>
            </a:r>
            <a:r>
              <a:rPr lang="en-US" sz="3200" b="1" dirty="0" smtClean="0">
                <a:solidFill>
                  <a:prstClr val="black"/>
                </a:solidFill>
                <a:latin typeface="Arial" charset="0"/>
              </a:rPr>
              <a:t>ggressive behavior </a:t>
            </a:r>
            <a:r>
              <a:rPr lang="en-US" sz="3200" dirty="0" smtClean="0">
                <a:solidFill>
                  <a:prstClr val="black"/>
                </a:solidFill>
                <a:latin typeface="Arial" charset="0"/>
              </a:rPr>
              <a:t>(with intention to inflict distress, fear/or harm to the victim; takes into account how the victim perceives the bully’s intent, </a:t>
            </a:r>
            <a:r>
              <a:rPr lang="en-US" sz="3200" u="sng" dirty="0" smtClean="0">
                <a:solidFill>
                  <a:prstClr val="black"/>
                </a:solidFill>
                <a:latin typeface="Arial" charset="0"/>
              </a:rPr>
              <a:t>intentional harm</a:t>
            </a:r>
            <a:r>
              <a:rPr lang="en-US" sz="3200" dirty="0" smtClean="0">
                <a:solidFill>
                  <a:prstClr val="black"/>
                </a:solidFill>
                <a:latin typeface="Arial" charset="0"/>
              </a:rPr>
              <a:t>)</a:t>
            </a:r>
          </a:p>
          <a:p>
            <a:pPr lvl="0"/>
            <a:endParaRPr lang="en-US" sz="3200" dirty="0">
              <a:solidFill>
                <a:prstClr val="black"/>
              </a:solidFill>
              <a:latin typeface="Arial" charset="0"/>
            </a:endParaRPr>
          </a:p>
          <a:p>
            <a:pPr marL="0" indent="0">
              <a:buNone/>
            </a:pPr>
            <a:r>
              <a:rPr lang="en-US" sz="6600" b="1" dirty="0">
                <a:latin typeface="Arial" charset="0"/>
              </a:rPr>
              <a:t>P</a:t>
            </a:r>
            <a:r>
              <a:rPr lang="en-US" sz="3200" b="1" dirty="0">
                <a:latin typeface="Arial" charset="0"/>
              </a:rPr>
              <a:t>ower-based</a:t>
            </a:r>
            <a:r>
              <a:rPr lang="en-US" sz="3200" dirty="0">
                <a:latin typeface="Arial" charset="0"/>
              </a:rPr>
              <a:t> (cannot defend self, one party has physical </a:t>
            </a:r>
            <a:r>
              <a:rPr lang="en-US" sz="3200" dirty="0" smtClean="0">
                <a:latin typeface="Arial" charset="0"/>
              </a:rPr>
              <a:t>strength</a:t>
            </a:r>
            <a:r>
              <a:rPr lang="en-US" sz="3200" dirty="0">
                <a:latin typeface="Arial" charset="0"/>
              </a:rPr>
              <a:t>, athletic ability, or social status)</a:t>
            </a:r>
          </a:p>
        </p:txBody>
      </p:sp>
    </p:spTree>
    <p:extLst>
      <p:ext uri="{BB962C8B-B14F-4D97-AF65-F5344CB8AC3E}">
        <p14:creationId xmlns:p14="http://schemas.microsoft.com/office/powerpoint/2010/main" val="201668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69109"/>
          </a:xfrm>
        </p:spPr>
        <p:txBody>
          <a:bodyPr>
            <a:noAutofit/>
          </a:bodyPr>
          <a:lstStyle/>
          <a:p>
            <a:pPr algn="r"/>
            <a:r>
              <a:rPr lang="en-US" sz="6600" dirty="0">
                <a:solidFill>
                  <a:srgbClr val="FF0000"/>
                </a:solidFill>
              </a:rPr>
              <a:t>Bullying</a:t>
            </a:r>
            <a:r>
              <a:rPr lang="en-US" sz="6600" dirty="0"/>
              <a:t> Defined</a:t>
            </a:r>
            <a:br>
              <a:rPr lang="en-US" sz="6600" dirty="0"/>
            </a:br>
            <a:endParaRPr lang="en-US" sz="6600" dirty="0"/>
          </a:p>
        </p:txBody>
      </p:sp>
      <p:sp>
        <p:nvSpPr>
          <p:cNvPr id="3" name="Content Placeholder 2"/>
          <p:cNvSpPr>
            <a:spLocks noGrp="1"/>
          </p:cNvSpPr>
          <p:nvPr>
            <p:ph idx="1"/>
          </p:nvPr>
        </p:nvSpPr>
        <p:spPr>
          <a:xfrm>
            <a:off x="3814617" y="1754909"/>
            <a:ext cx="7934037" cy="3581400"/>
          </a:xfrm>
        </p:spPr>
        <p:txBody>
          <a:bodyPr>
            <a:normAutofit/>
          </a:bodyPr>
          <a:lstStyle/>
          <a:p>
            <a:pPr marL="0" indent="0">
              <a:buNone/>
            </a:pPr>
            <a:r>
              <a:rPr lang="en-US" sz="3600" dirty="0"/>
              <a:t>A pattern or behavior when a person </a:t>
            </a:r>
            <a:r>
              <a:rPr lang="en-US" sz="3600" b="1" u="sng" dirty="0">
                <a:solidFill>
                  <a:srgbClr val="F16FD5"/>
                </a:solidFill>
              </a:rPr>
              <a:t>repeatedly</a:t>
            </a:r>
            <a:r>
              <a:rPr lang="en-US" sz="3600" dirty="0">
                <a:solidFill>
                  <a:srgbClr val="F16FD5"/>
                </a:solidFill>
              </a:rPr>
              <a:t> </a:t>
            </a:r>
            <a:r>
              <a:rPr lang="en-US" sz="3600" dirty="0"/>
              <a:t>uses power in an </a:t>
            </a:r>
            <a:r>
              <a:rPr lang="en-US" sz="3600" dirty="0" smtClean="0"/>
              <a:t>aggressive, intentional </a:t>
            </a:r>
            <a:r>
              <a:rPr lang="en-US" sz="3600" dirty="0"/>
              <a:t>manner, including verbal, physical, or written conduct or intentional electronic communication against one or more students.</a:t>
            </a:r>
          </a:p>
          <a:p>
            <a:endParaRPr lang="en-US" dirty="0"/>
          </a:p>
        </p:txBody>
      </p:sp>
      <p:pic>
        <p:nvPicPr>
          <p:cNvPr id="4" name="Picture 2" descr="http://ts1.mm.bing.net/th?&amp;id=HN.607989381854333263&amp;w=300&amp;h=300&amp;c=0&amp;pid=1.9&amp;rs=0&amp;p=0"/>
          <p:cNvPicPr>
            <a:picLocks noChangeAspect="1" noChangeArrowheads="1"/>
          </p:cNvPicPr>
          <p:nvPr/>
        </p:nvPicPr>
        <p:blipFill>
          <a:blip r:embed="rId2" cstate="print"/>
          <a:srcRect/>
          <a:stretch>
            <a:fillRect/>
          </a:stretch>
        </p:blipFill>
        <p:spPr bwMode="auto">
          <a:xfrm>
            <a:off x="8341360" y="4968240"/>
            <a:ext cx="3148676" cy="1631142"/>
          </a:xfrm>
          <a:prstGeom prst="rect">
            <a:avLst/>
          </a:prstGeom>
          <a:noFill/>
        </p:spPr>
      </p:pic>
      <p:pic>
        <p:nvPicPr>
          <p:cNvPr id="5" name="Picture 2" descr="http://ts1.mm.bing.net/th?id=HN.608029505437043952&amp;w=112&amp;h=186&amp;c=7&amp;rs=1&amp;qlt=90&amp;o=4&amp;pid=1.7"/>
          <p:cNvPicPr>
            <a:picLocks noChangeAspect="1" noChangeArrowheads="1"/>
          </p:cNvPicPr>
          <p:nvPr/>
        </p:nvPicPr>
        <p:blipFill>
          <a:blip r:embed="rId3" cstate="print"/>
          <a:srcRect/>
          <a:stretch>
            <a:fillRect/>
          </a:stretch>
        </p:blipFill>
        <p:spPr bwMode="auto">
          <a:xfrm>
            <a:off x="992909" y="203200"/>
            <a:ext cx="2332182" cy="6474691"/>
          </a:xfrm>
          <a:prstGeom prst="rect">
            <a:avLst/>
          </a:prstGeom>
          <a:noFill/>
        </p:spPr>
      </p:pic>
    </p:spTree>
    <p:extLst>
      <p:ext uri="{BB962C8B-B14F-4D97-AF65-F5344CB8AC3E}">
        <p14:creationId xmlns:p14="http://schemas.microsoft.com/office/powerpoint/2010/main" val="2604837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87036"/>
            <a:ext cx="9601200" cy="930564"/>
          </a:xfrm>
        </p:spPr>
        <p:txBody>
          <a:bodyPr>
            <a:noAutofit/>
          </a:bodyPr>
          <a:lstStyle/>
          <a:p>
            <a:pPr algn="r"/>
            <a:r>
              <a:rPr lang="en-US" sz="6600" dirty="0"/>
              <a:t>Is it </a:t>
            </a:r>
            <a:r>
              <a:rPr lang="en-US" sz="6600" dirty="0">
                <a:solidFill>
                  <a:srgbClr val="FF0000"/>
                </a:solidFill>
              </a:rPr>
              <a:t>Bullying</a:t>
            </a:r>
            <a:r>
              <a:rPr lang="en-US" sz="6600" dirty="0"/>
              <a:t>?</a:t>
            </a:r>
            <a:br>
              <a:rPr lang="en-US" sz="6600" dirty="0"/>
            </a:br>
            <a:endParaRPr lang="en-US" sz="6600" dirty="0"/>
          </a:p>
        </p:txBody>
      </p:sp>
      <p:sp>
        <p:nvSpPr>
          <p:cNvPr id="3" name="Content Placeholder 2"/>
          <p:cNvSpPr>
            <a:spLocks noGrp="1"/>
          </p:cNvSpPr>
          <p:nvPr>
            <p:ph idx="1"/>
          </p:nvPr>
        </p:nvSpPr>
        <p:spPr>
          <a:xfrm>
            <a:off x="1371599" y="1616363"/>
            <a:ext cx="10293927" cy="5172363"/>
          </a:xfrm>
        </p:spPr>
        <p:txBody>
          <a:bodyPr>
            <a:normAutofit fontScale="92500" lnSpcReduction="10000"/>
          </a:bodyPr>
          <a:lstStyle/>
          <a:p>
            <a:pPr marL="0" indent="0">
              <a:buNone/>
            </a:pPr>
            <a:r>
              <a:rPr lang="en-US" altLang="en-US" sz="3500" b="1" dirty="0" smtClean="0">
                <a:latin typeface="Palatino" pitchFamily="18" charset="0"/>
              </a:rPr>
              <a:t>Ask yourself……..</a:t>
            </a:r>
          </a:p>
          <a:p>
            <a:pPr marL="0" indent="0">
              <a:buNone/>
            </a:pPr>
            <a:endParaRPr lang="en-US" altLang="en-US" b="1" i="1" dirty="0">
              <a:latin typeface="Palatino" pitchFamily="18" charset="0"/>
            </a:endParaRPr>
          </a:p>
          <a:p>
            <a:pPr marL="1044702" lvl="1" indent="-514350">
              <a:buFont typeface="+mj-lt"/>
              <a:buAutoNum type="arabicPeriod"/>
            </a:pPr>
            <a:r>
              <a:rPr lang="en-US" altLang="en-US" sz="3900" i="0" dirty="0">
                <a:latin typeface="Palatino" pitchFamily="18" charset="0"/>
              </a:rPr>
              <a:t>Was it intentional?</a:t>
            </a:r>
          </a:p>
          <a:p>
            <a:pPr marL="1044702" lvl="1" indent="-514350">
              <a:buFont typeface="+mj-lt"/>
              <a:buAutoNum type="arabicPeriod"/>
            </a:pPr>
            <a:r>
              <a:rPr lang="en-US" altLang="en-US" sz="3900" i="0" dirty="0">
                <a:latin typeface="Palatino" pitchFamily="18" charset="0"/>
              </a:rPr>
              <a:t>Is there an imbalance of power?</a:t>
            </a:r>
          </a:p>
          <a:p>
            <a:pPr marL="1044702" lvl="1" indent="-514350">
              <a:buFont typeface="+mj-lt"/>
              <a:buAutoNum type="arabicPeriod"/>
            </a:pPr>
            <a:r>
              <a:rPr lang="en-US" altLang="en-US" sz="3900" i="0" dirty="0">
                <a:latin typeface="Palatino" pitchFamily="18" charset="0"/>
              </a:rPr>
              <a:t>Was the action meant to hurt?</a:t>
            </a:r>
          </a:p>
          <a:p>
            <a:pPr marL="1044702" lvl="1" indent="-514350">
              <a:buFont typeface="+mj-lt"/>
              <a:buAutoNum type="arabicPeriod"/>
            </a:pPr>
            <a:r>
              <a:rPr lang="en-US" altLang="en-US" sz="3900" i="0" dirty="0">
                <a:latin typeface="Palatino" pitchFamily="18" charset="0"/>
              </a:rPr>
              <a:t>Is the behavior repeated (pattern of  behavior)?</a:t>
            </a:r>
          </a:p>
          <a:p>
            <a:pPr marL="1044702" lvl="1" indent="-514350">
              <a:buFont typeface="+mj-lt"/>
              <a:buAutoNum type="arabicPeriod"/>
            </a:pPr>
            <a:r>
              <a:rPr lang="en-US" altLang="en-US" sz="3900" i="0" dirty="0">
                <a:latin typeface="Palatino" pitchFamily="18" charset="0"/>
              </a:rPr>
              <a:t>Does the target have </a:t>
            </a:r>
            <a:r>
              <a:rPr lang="en-US" altLang="en-US" sz="3900" i="0" dirty="0" smtClean="0">
                <a:latin typeface="Palatino" pitchFamily="18" charset="0"/>
              </a:rPr>
              <a:t>trouble </a:t>
            </a:r>
            <a:r>
              <a:rPr lang="en-US" altLang="en-US" sz="3900" i="0" dirty="0">
                <a:latin typeface="Palatino" pitchFamily="18" charset="0"/>
              </a:rPr>
              <a:t>defending himself or herself?</a:t>
            </a:r>
          </a:p>
          <a:p>
            <a:pPr marL="1044702" lvl="1" indent="-514350">
              <a:buFont typeface="+mj-lt"/>
              <a:buAutoNum type="arabicPeriod"/>
            </a:pPr>
            <a:r>
              <a:rPr lang="en-US" altLang="en-US" sz="3900" i="0" dirty="0">
                <a:latin typeface="Palatino" pitchFamily="18" charset="0"/>
              </a:rPr>
              <a:t>Was the target threatened </a:t>
            </a:r>
            <a:r>
              <a:rPr lang="en-US" altLang="en-US" sz="3900" i="0" dirty="0" smtClean="0">
                <a:latin typeface="Palatino" pitchFamily="18" charset="0"/>
              </a:rPr>
              <a:t>with </a:t>
            </a:r>
            <a:r>
              <a:rPr lang="en-US" altLang="en-US" sz="3900" i="0" dirty="0">
                <a:latin typeface="Palatino" pitchFamily="18" charset="0"/>
              </a:rPr>
              <a:t>retaliation if he/she told?</a:t>
            </a:r>
          </a:p>
          <a:p>
            <a:pPr>
              <a:buClr>
                <a:srgbClr val="FF0000"/>
              </a:buClr>
              <a:buFont typeface="Wingdings" panose="05000000000000000000" pitchFamily="2" charset="2"/>
              <a:buChar char="Ø"/>
            </a:pPr>
            <a:endParaRPr lang="en-US" sz="3000" dirty="0"/>
          </a:p>
        </p:txBody>
      </p:sp>
    </p:spTree>
    <p:extLst>
      <p:ext uri="{BB962C8B-B14F-4D97-AF65-F5344CB8AC3E}">
        <p14:creationId xmlns:p14="http://schemas.microsoft.com/office/powerpoint/2010/main" val="2807171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334327" y="690548"/>
            <a:ext cx="6096000" cy="784830"/>
          </a:xfrm>
          <a:prstGeom prst="rect">
            <a:avLst/>
          </a:prstGeom>
        </p:spPr>
        <p:txBody>
          <a:bodyPr>
            <a:spAutoFit/>
          </a:bodyPr>
          <a:lstStyle/>
          <a:p>
            <a:pPr algn="ctr">
              <a:spcBef>
                <a:spcPct val="50000"/>
              </a:spcBef>
            </a:pPr>
            <a:r>
              <a:rPr lang="en-US" altLang="en-US" b="1" u="sng" dirty="0">
                <a:effectLst>
                  <a:outerShdw blurRad="38100" dist="38100" dir="2700000" algn="tl">
                    <a:srgbClr val="000000"/>
                  </a:outerShdw>
                </a:effectLst>
              </a:rPr>
              <a:t>DIRECT</a:t>
            </a:r>
          </a:p>
          <a:p>
            <a:pPr>
              <a:spcBef>
                <a:spcPct val="50000"/>
              </a:spcBef>
            </a:pPr>
            <a:r>
              <a:rPr lang="en-US" altLang="en-US" dirty="0" smtClean="0">
                <a:effectLst>
                  <a:outerShdw blurRad="38100" dist="38100" dir="2700000" algn="tl">
                    <a:srgbClr val="000000"/>
                  </a:outerShdw>
                </a:effectLst>
              </a:rPr>
              <a:t>                                         Face </a:t>
            </a:r>
            <a:r>
              <a:rPr lang="en-US" altLang="en-US" dirty="0">
                <a:effectLst>
                  <a:outerShdw blurRad="38100" dist="38100" dir="2700000" algn="tl">
                    <a:srgbClr val="000000"/>
                  </a:outerShdw>
                </a:effectLst>
              </a:rPr>
              <a:t>to face</a:t>
            </a:r>
          </a:p>
        </p:txBody>
      </p:sp>
      <p:sp>
        <p:nvSpPr>
          <p:cNvPr id="8" name="Text Box 4"/>
          <p:cNvSpPr txBox="1">
            <a:spLocks noChangeArrowheads="1"/>
          </p:cNvSpPr>
          <p:nvPr/>
        </p:nvSpPr>
        <p:spPr bwMode="auto">
          <a:xfrm>
            <a:off x="1999095" y="2215572"/>
            <a:ext cx="2376488"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b="1" u="sng" dirty="0" smtClean="0">
                <a:effectLst>
                  <a:outerShdw blurRad="38100" dist="38100" dir="2700000" algn="tl">
                    <a:srgbClr val="000000"/>
                  </a:outerShdw>
                </a:effectLst>
              </a:rPr>
              <a:t>Verbal</a:t>
            </a:r>
          </a:p>
          <a:p>
            <a:pPr>
              <a:spcBef>
                <a:spcPct val="50000"/>
              </a:spcBef>
            </a:pPr>
            <a:r>
              <a:rPr lang="en-US" altLang="en-US" sz="1800" dirty="0" smtClean="0">
                <a:effectLst>
                  <a:outerShdw blurRad="38100" dist="38100" dir="2700000" algn="tl">
                    <a:srgbClr val="000000"/>
                  </a:outerShdw>
                </a:effectLst>
              </a:rPr>
              <a:t>Insults, putdowns, teasing, </a:t>
            </a:r>
            <a:r>
              <a:rPr lang="en-US" altLang="en-US" sz="1800" u="sng" dirty="0" smtClean="0">
                <a:effectLst>
                  <a:outerShdw blurRad="38100" dist="38100" dir="2700000" algn="tl">
                    <a:srgbClr val="000000"/>
                  </a:outerShdw>
                </a:effectLst>
              </a:rPr>
              <a:t>harassment</a:t>
            </a:r>
            <a:endParaRPr lang="en-US" altLang="en-US" sz="1800" u="sng" dirty="0">
              <a:effectLst>
                <a:outerShdw blurRad="38100" dist="38100" dir="2700000" algn="tl">
                  <a:srgbClr val="000000"/>
                </a:outerShdw>
              </a:effectLst>
            </a:endParaRPr>
          </a:p>
        </p:txBody>
      </p:sp>
      <p:sp>
        <p:nvSpPr>
          <p:cNvPr id="9" name="Rectangle 8"/>
          <p:cNvSpPr/>
          <p:nvPr/>
        </p:nvSpPr>
        <p:spPr>
          <a:xfrm>
            <a:off x="6696364" y="2069343"/>
            <a:ext cx="6096000" cy="1200329"/>
          </a:xfrm>
          <a:prstGeom prst="rect">
            <a:avLst/>
          </a:prstGeom>
        </p:spPr>
        <p:txBody>
          <a:bodyPr>
            <a:spAutoFit/>
          </a:bodyPr>
          <a:lstStyle/>
          <a:p>
            <a:pPr algn="ctr">
              <a:spcBef>
                <a:spcPct val="50000"/>
              </a:spcBef>
            </a:pPr>
            <a:r>
              <a:rPr lang="en-US" altLang="en-US" b="1" u="sng" dirty="0">
                <a:effectLst>
                  <a:outerShdw blurRad="38100" dist="38100" dir="2700000" algn="tl">
                    <a:srgbClr val="000000"/>
                  </a:outerShdw>
                </a:effectLst>
              </a:rPr>
              <a:t>Physical</a:t>
            </a:r>
          </a:p>
          <a:p>
            <a:pPr algn="ctr">
              <a:spcBef>
                <a:spcPct val="50000"/>
              </a:spcBef>
            </a:pPr>
            <a:r>
              <a:rPr lang="en-US" altLang="en-US" dirty="0">
                <a:effectLst>
                  <a:outerShdw blurRad="38100" dist="38100" dir="2700000" algn="tl">
                    <a:srgbClr val="000000"/>
                  </a:outerShdw>
                </a:effectLst>
              </a:rPr>
              <a:t>Shoves, pushes,  </a:t>
            </a:r>
          </a:p>
          <a:p>
            <a:pPr algn="ctr">
              <a:spcBef>
                <a:spcPct val="50000"/>
              </a:spcBef>
            </a:pP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hitting, </a:t>
            </a:r>
            <a:r>
              <a:rPr lang="en-US" altLang="en-US" u="sng" dirty="0">
                <a:effectLst>
                  <a:outerShdw blurRad="38100" dist="38100" dir="2700000" algn="tl">
                    <a:srgbClr val="000000"/>
                  </a:outerShdw>
                </a:effectLst>
              </a:rPr>
              <a:t>assault</a:t>
            </a:r>
          </a:p>
        </p:txBody>
      </p:sp>
      <p:sp>
        <p:nvSpPr>
          <p:cNvPr id="10" name="Rectangle 9"/>
          <p:cNvSpPr/>
          <p:nvPr/>
        </p:nvSpPr>
        <p:spPr>
          <a:xfrm>
            <a:off x="3435928" y="4366622"/>
            <a:ext cx="6096000" cy="784830"/>
          </a:xfrm>
          <a:prstGeom prst="rect">
            <a:avLst/>
          </a:prstGeom>
        </p:spPr>
        <p:txBody>
          <a:bodyPr>
            <a:spAutoFit/>
          </a:bodyPr>
          <a:lstStyle/>
          <a:p>
            <a:pPr algn="ctr">
              <a:spcBef>
                <a:spcPct val="50000"/>
              </a:spcBef>
            </a:pPr>
            <a:r>
              <a:rPr lang="en-US" altLang="en-US" b="1" u="sng" dirty="0">
                <a:effectLst>
                  <a:outerShdw blurRad="38100" dist="38100" dir="2700000" algn="tl">
                    <a:srgbClr val="000000"/>
                  </a:outerShdw>
                </a:effectLst>
              </a:rPr>
              <a:t>Psychological</a:t>
            </a:r>
          </a:p>
          <a:p>
            <a:pPr>
              <a:spcBef>
                <a:spcPct val="50000"/>
              </a:spcBef>
            </a:pPr>
            <a:r>
              <a:rPr lang="en-US" altLang="en-US" dirty="0" smtClean="0">
                <a:effectLst>
                  <a:outerShdw blurRad="38100" dist="38100" dir="2700000" algn="tl">
                    <a:srgbClr val="000000"/>
                  </a:outerShdw>
                </a:effectLst>
              </a:rPr>
              <a:t>         Rolling </a:t>
            </a:r>
            <a:r>
              <a:rPr lang="en-US" altLang="en-US" dirty="0">
                <a:effectLst>
                  <a:outerShdw blurRad="38100" dist="38100" dir="2700000" algn="tl">
                    <a:srgbClr val="000000"/>
                  </a:outerShdw>
                </a:effectLst>
              </a:rPr>
              <a:t>eyes, dirty looks, </a:t>
            </a:r>
            <a:r>
              <a:rPr lang="en-US" altLang="en-US" u="sng" dirty="0">
                <a:effectLst>
                  <a:outerShdw blurRad="38100" dist="38100" dir="2700000" algn="tl">
                    <a:srgbClr val="000000"/>
                  </a:outerShdw>
                </a:effectLst>
              </a:rPr>
              <a:t>uttering threats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extortion</a:t>
            </a:r>
          </a:p>
        </p:txBody>
      </p:sp>
      <p:sp>
        <p:nvSpPr>
          <p:cNvPr id="11" name="Line 7"/>
          <p:cNvSpPr>
            <a:spLocks noChangeShapeType="1"/>
          </p:cNvSpPr>
          <p:nvPr/>
        </p:nvSpPr>
        <p:spPr bwMode="auto">
          <a:xfrm flipH="1">
            <a:off x="4045527" y="1412792"/>
            <a:ext cx="1615066" cy="97019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8"/>
          <p:cNvSpPr>
            <a:spLocks noChangeShapeType="1"/>
          </p:cNvSpPr>
          <p:nvPr/>
        </p:nvSpPr>
        <p:spPr bwMode="auto">
          <a:xfrm>
            <a:off x="7112289" y="1525640"/>
            <a:ext cx="1662256" cy="85734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9"/>
          <p:cNvSpPr>
            <a:spLocks noChangeShapeType="1"/>
          </p:cNvSpPr>
          <p:nvPr/>
        </p:nvSpPr>
        <p:spPr bwMode="auto">
          <a:xfrm>
            <a:off x="6394017" y="1697182"/>
            <a:ext cx="0" cy="2376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TextBox 13"/>
          <p:cNvSpPr txBox="1"/>
          <p:nvPr/>
        </p:nvSpPr>
        <p:spPr>
          <a:xfrm>
            <a:off x="951346" y="79090"/>
            <a:ext cx="4322618" cy="769441"/>
          </a:xfrm>
          <a:prstGeom prst="rect">
            <a:avLst/>
          </a:prstGeom>
          <a:noFill/>
        </p:spPr>
        <p:txBody>
          <a:bodyPr wrap="square" rtlCol="0">
            <a:spAutoFit/>
          </a:bodyPr>
          <a:lstStyle/>
          <a:p>
            <a:r>
              <a:rPr lang="en-US" sz="4400" dirty="0" smtClean="0">
                <a:solidFill>
                  <a:srgbClr val="FF0000"/>
                </a:solidFill>
              </a:rPr>
              <a:t>Bullying</a:t>
            </a:r>
            <a:r>
              <a:rPr lang="en-US" sz="4400" dirty="0" smtClean="0"/>
              <a:t> Can Be…</a:t>
            </a:r>
            <a:endParaRPr lang="en-US" sz="4400" dirty="0"/>
          </a:p>
        </p:txBody>
      </p:sp>
    </p:spTree>
    <p:extLst>
      <p:ext uri="{BB962C8B-B14F-4D97-AF65-F5344CB8AC3E}">
        <p14:creationId xmlns:p14="http://schemas.microsoft.com/office/powerpoint/2010/main" val="4124629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8291" y="635130"/>
            <a:ext cx="6096000" cy="784830"/>
          </a:xfrm>
          <a:prstGeom prst="rect">
            <a:avLst/>
          </a:prstGeom>
        </p:spPr>
        <p:txBody>
          <a:bodyPr>
            <a:spAutoFit/>
          </a:bodyPr>
          <a:lstStyle/>
          <a:p>
            <a:pPr algn="ctr">
              <a:spcBef>
                <a:spcPct val="50000"/>
              </a:spcBef>
            </a:pPr>
            <a:r>
              <a:rPr lang="en-US" altLang="en-US" b="1" u="sng" dirty="0">
                <a:effectLst>
                  <a:outerShdw blurRad="38100" dist="38100" dir="2700000" algn="tl">
                    <a:srgbClr val="000000"/>
                  </a:outerShdw>
                </a:effectLst>
              </a:rPr>
              <a:t>INDIRECT</a:t>
            </a:r>
          </a:p>
          <a:p>
            <a:pPr>
              <a:spcBef>
                <a:spcPct val="50000"/>
              </a:spcBef>
            </a:pPr>
            <a:r>
              <a:rPr lang="en-US" altLang="en-US" dirty="0" smtClean="0">
                <a:effectLst>
                  <a:outerShdw blurRad="38100" dist="38100" dir="2700000" algn="tl">
                    <a:srgbClr val="000000"/>
                  </a:outerShdw>
                </a:effectLst>
              </a:rPr>
              <a:t>                                Behind </a:t>
            </a:r>
            <a:r>
              <a:rPr lang="en-US" altLang="en-US" dirty="0">
                <a:effectLst>
                  <a:outerShdw blurRad="38100" dist="38100" dir="2700000" algn="tl">
                    <a:srgbClr val="000000"/>
                  </a:outerShdw>
                </a:effectLst>
              </a:rPr>
              <a:t>someone’s back</a:t>
            </a:r>
          </a:p>
        </p:txBody>
      </p:sp>
      <p:sp>
        <p:nvSpPr>
          <p:cNvPr id="3" name="Text Box 6"/>
          <p:cNvSpPr txBox="1">
            <a:spLocks noChangeArrowheads="1"/>
          </p:cNvSpPr>
          <p:nvPr/>
        </p:nvSpPr>
        <p:spPr bwMode="auto">
          <a:xfrm>
            <a:off x="776864" y="2370282"/>
            <a:ext cx="4968153"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800" b="1" u="sng" dirty="0">
                <a:effectLst>
                  <a:outerShdw blurRad="38100" dist="38100" dir="2700000" algn="tl">
                    <a:srgbClr val="000000"/>
                  </a:outerShdw>
                </a:effectLst>
              </a:rPr>
              <a:t>Exclusion</a:t>
            </a:r>
          </a:p>
          <a:p>
            <a:pPr>
              <a:spcBef>
                <a:spcPct val="50000"/>
              </a:spcBef>
            </a:pPr>
            <a:r>
              <a:rPr lang="en-US" altLang="en-US" sz="1800" dirty="0" smtClean="0">
                <a:effectLst>
                  <a:outerShdw blurRad="38100" dist="38100" dir="2700000" algn="tl">
                    <a:srgbClr val="000000"/>
                  </a:outerShdw>
                </a:effectLst>
              </a:rPr>
              <a:t>                     Leaving out, shunning</a:t>
            </a:r>
            <a:endParaRPr lang="en-US" altLang="en-US" sz="1800" dirty="0">
              <a:effectLst>
                <a:outerShdw blurRad="38100" dist="38100" dir="2700000" algn="tl">
                  <a:srgbClr val="000000"/>
                </a:outerShdw>
              </a:effectLst>
            </a:endParaRPr>
          </a:p>
        </p:txBody>
      </p:sp>
      <p:sp>
        <p:nvSpPr>
          <p:cNvPr id="4" name="Text Box 3"/>
          <p:cNvSpPr txBox="1">
            <a:spLocks noChangeArrowheads="1"/>
          </p:cNvSpPr>
          <p:nvPr/>
        </p:nvSpPr>
        <p:spPr bwMode="auto">
          <a:xfrm>
            <a:off x="7696199" y="2519767"/>
            <a:ext cx="457892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800" b="1" u="sng" dirty="0">
                <a:effectLst>
                  <a:outerShdw blurRad="38100" dist="38100" dir="2700000" algn="tl">
                    <a:srgbClr val="000000"/>
                  </a:outerShdw>
                </a:effectLst>
              </a:rPr>
              <a:t>Relational Aggression</a:t>
            </a:r>
          </a:p>
          <a:p>
            <a:pPr>
              <a:spcBef>
                <a:spcPct val="50000"/>
              </a:spcBef>
            </a:pPr>
            <a:r>
              <a:rPr lang="en-US" altLang="en-US" sz="1800" dirty="0" smtClean="0">
                <a:effectLst>
                  <a:outerShdw blurRad="38100" dist="38100" dir="2700000" algn="tl">
                    <a:srgbClr val="000000"/>
                  </a:outerShdw>
                </a:effectLst>
              </a:rPr>
              <a:t>              Telling </a:t>
            </a:r>
            <a:r>
              <a:rPr lang="en-US" altLang="en-US" sz="1800" dirty="0">
                <a:effectLst>
                  <a:outerShdw blurRad="38100" dist="38100" dir="2700000" algn="tl">
                    <a:srgbClr val="000000"/>
                  </a:outerShdw>
                </a:effectLst>
              </a:rPr>
              <a:t>people not to be friends </a:t>
            </a:r>
            <a:endParaRPr lang="en-US" altLang="en-US" sz="1800" dirty="0" smtClean="0">
              <a:effectLst>
                <a:outerShdw blurRad="38100" dist="38100" dir="2700000" algn="tl">
                  <a:srgbClr val="000000"/>
                </a:outerShdw>
              </a:effectLst>
            </a:endParaRPr>
          </a:p>
          <a:p>
            <a:pPr>
              <a:spcBef>
                <a:spcPct val="50000"/>
              </a:spcBef>
            </a:pP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sz="1800" dirty="0" smtClean="0">
                <a:effectLst>
                  <a:outerShdw blurRad="38100" dist="38100" dir="2700000" algn="tl">
                    <a:srgbClr val="000000"/>
                  </a:outerShdw>
                </a:effectLst>
              </a:rPr>
              <a:t>with </a:t>
            </a:r>
            <a:r>
              <a:rPr lang="en-US" altLang="en-US" sz="1800" dirty="0">
                <a:effectLst>
                  <a:outerShdw blurRad="38100" dist="38100" dir="2700000" algn="tl">
                    <a:srgbClr val="000000"/>
                  </a:outerShdw>
                </a:effectLst>
              </a:rPr>
              <a:t>a victim </a:t>
            </a:r>
          </a:p>
        </p:txBody>
      </p:sp>
      <p:sp>
        <p:nvSpPr>
          <p:cNvPr id="5" name="Text Box 7"/>
          <p:cNvSpPr txBox="1">
            <a:spLocks noChangeArrowheads="1"/>
          </p:cNvSpPr>
          <p:nvPr/>
        </p:nvSpPr>
        <p:spPr bwMode="auto">
          <a:xfrm>
            <a:off x="4919734" y="4407188"/>
            <a:ext cx="3313113"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b="1" u="sng" dirty="0">
                <a:effectLst>
                  <a:outerShdw blurRad="38100" dist="38100" dir="2700000" algn="tl">
                    <a:srgbClr val="000000"/>
                  </a:outerShdw>
                </a:effectLst>
              </a:rPr>
              <a:t>Gossip</a:t>
            </a:r>
          </a:p>
          <a:p>
            <a:pPr>
              <a:spcBef>
                <a:spcPct val="50000"/>
              </a:spcBef>
            </a:pPr>
            <a:r>
              <a:rPr lang="en-US" altLang="en-US" sz="1800" dirty="0">
                <a:effectLst>
                  <a:outerShdw blurRad="38100" dist="38100" dir="2700000" algn="tl">
                    <a:srgbClr val="000000"/>
                  </a:outerShdw>
                </a:effectLst>
              </a:rPr>
              <a:t>Lowering people’s opinion </a:t>
            </a:r>
            <a:r>
              <a:rPr lang="en-US" altLang="en-US" sz="1800" dirty="0" smtClean="0">
                <a:effectLst>
                  <a:outerShdw blurRad="38100" dist="38100" dir="2700000" algn="tl">
                    <a:srgbClr val="000000"/>
                  </a:outerShdw>
                </a:effectLst>
              </a:rPr>
              <a:t>about     the </a:t>
            </a:r>
            <a:r>
              <a:rPr lang="en-US" altLang="en-US" sz="1800" dirty="0">
                <a:effectLst>
                  <a:outerShdw blurRad="38100" dist="38100" dir="2700000" algn="tl">
                    <a:srgbClr val="000000"/>
                  </a:outerShdw>
                </a:effectLst>
              </a:rPr>
              <a:t>victim</a:t>
            </a:r>
          </a:p>
        </p:txBody>
      </p:sp>
      <p:sp>
        <p:nvSpPr>
          <p:cNvPr id="6" name="Line 8"/>
          <p:cNvSpPr>
            <a:spLocks noChangeShapeType="1"/>
          </p:cNvSpPr>
          <p:nvPr/>
        </p:nvSpPr>
        <p:spPr bwMode="auto">
          <a:xfrm flipH="1">
            <a:off x="3389745" y="1173018"/>
            <a:ext cx="1828800" cy="106218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0"/>
          <p:cNvSpPr>
            <a:spLocks noChangeShapeType="1"/>
          </p:cNvSpPr>
          <p:nvPr/>
        </p:nvSpPr>
        <p:spPr bwMode="auto">
          <a:xfrm>
            <a:off x="8164945" y="1173018"/>
            <a:ext cx="1597892" cy="11972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9"/>
          <p:cNvSpPr>
            <a:spLocks noChangeShapeType="1"/>
          </p:cNvSpPr>
          <p:nvPr/>
        </p:nvSpPr>
        <p:spPr bwMode="auto">
          <a:xfrm>
            <a:off x="6551901" y="1566112"/>
            <a:ext cx="0" cy="2592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TextBox 9"/>
          <p:cNvSpPr txBox="1"/>
          <p:nvPr/>
        </p:nvSpPr>
        <p:spPr>
          <a:xfrm>
            <a:off x="929916" y="174584"/>
            <a:ext cx="4285672" cy="1046440"/>
          </a:xfrm>
          <a:prstGeom prst="rect">
            <a:avLst/>
          </a:prstGeom>
          <a:noFill/>
        </p:spPr>
        <p:txBody>
          <a:bodyPr wrap="square" rtlCol="0">
            <a:spAutoFit/>
          </a:bodyPr>
          <a:lstStyle/>
          <a:p>
            <a:r>
              <a:rPr lang="en-US" sz="4400" dirty="0">
                <a:solidFill>
                  <a:srgbClr val="FF0000"/>
                </a:solidFill>
              </a:rPr>
              <a:t>Bullying</a:t>
            </a:r>
            <a:r>
              <a:rPr lang="en-US" sz="4400" dirty="0"/>
              <a:t> Can Be…</a:t>
            </a:r>
          </a:p>
          <a:p>
            <a:endParaRPr lang="en-US" sz="1600" dirty="0"/>
          </a:p>
        </p:txBody>
      </p:sp>
    </p:spTree>
    <p:extLst>
      <p:ext uri="{BB962C8B-B14F-4D97-AF65-F5344CB8AC3E}">
        <p14:creationId xmlns:p14="http://schemas.microsoft.com/office/powerpoint/2010/main" val="274228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382" y="242454"/>
            <a:ext cx="9601200" cy="985982"/>
          </a:xfrm>
        </p:spPr>
        <p:txBody>
          <a:bodyPr>
            <a:noAutofit/>
          </a:bodyPr>
          <a:lstStyle/>
          <a:p>
            <a:pPr algn="ctr"/>
            <a:r>
              <a:rPr lang="en-US" sz="7200" dirty="0"/>
              <a:t>Effects of </a:t>
            </a:r>
            <a:r>
              <a:rPr lang="en-US" sz="7200" dirty="0">
                <a:solidFill>
                  <a:srgbClr val="FF0000"/>
                </a:solidFill>
              </a:rPr>
              <a:t>Bullying</a:t>
            </a:r>
            <a:endParaRPr lang="en-US" sz="6000" dirty="0">
              <a:solidFill>
                <a:srgbClr val="FF0000"/>
              </a:solidFill>
            </a:endParaRPr>
          </a:p>
        </p:txBody>
      </p:sp>
      <p:sp>
        <p:nvSpPr>
          <p:cNvPr id="5" name="Content Placeholder 2"/>
          <p:cNvSpPr>
            <a:spLocks noGrp="1"/>
          </p:cNvSpPr>
          <p:nvPr>
            <p:ph idx="1"/>
          </p:nvPr>
        </p:nvSpPr>
        <p:spPr>
          <a:xfrm>
            <a:off x="1260764" y="1630218"/>
            <a:ext cx="9601200" cy="4511964"/>
          </a:xfrm>
        </p:spPr>
        <p:txBody>
          <a:bodyPr>
            <a:normAutofit fontScale="85000" lnSpcReduction="20000"/>
          </a:bodyPr>
          <a:lstStyle/>
          <a:p>
            <a:r>
              <a:rPr lang="en-US" sz="2900" dirty="0"/>
              <a:t>Trouble concentrating</a:t>
            </a:r>
          </a:p>
          <a:p>
            <a:r>
              <a:rPr lang="en-US" sz="2900" dirty="0" smtClean="0"/>
              <a:t>Poor grades</a:t>
            </a:r>
          </a:p>
          <a:p>
            <a:r>
              <a:rPr lang="en-US" sz="2900" dirty="0"/>
              <a:t>School work suffers / Lack of interest in school</a:t>
            </a:r>
          </a:p>
          <a:p>
            <a:r>
              <a:rPr lang="en-US" sz="2900" dirty="0" smtClean="0"/>
              <a:t>Skipping school</a:t>
            </a:r>
          </a:p>
          <a:p>
            <a:r>
              <a:rPr lang="en-US" sz="2900" dirty="0" smtClean="0"/>
              <a:t>Dropping Out</a:t>
            </a:r>
          </a:p>
          <a:p>
            <a:r>
              <a:rPr lang="en-US" sz="2900" dirty="0" smtClean="0"/>
              <a:t>Low </a:t>
            </a:r>
            <a:r>
              <a:rPr lang="en-US" sz="2900" dirty="0"/>
              <a:t>Self-Esteem</a:t>
            </a:r>
          </a:p>
          <a:p>
            <a:r>
              <a:rPr lang="en-US" sz="2900" dirty="0"/>
              <a:t>Headaches, stomachaches and other physical problems</a:t>
            </a:r>
          </a:p>
          <a:p>
            <a:r>
              <a:rPr lang="en-US" sz="2900" dirty="0"/>
              <a:t>Anxiety</a:t>
            </a:r>
          </a:p>
          <a:p>
            <a:r>
              <a:rPr lang="en-US" sz="2900" dirty="0"/>
              <a:t>Difficulty Sleeping</a:t>
            </a:r>
          </a:p>
          <a:p>
            <a:r>
              <a:rPr lang="en-US" sz="2900" dirty="0"/>
              <a:t>Loss of </a:t>
            </a:r>
            <a:r>
              <a:rPr lang="en-US" sz="2900" dirty="0" smtClean="0"/>
              <a:t>Appetite</a:t>
            </a:r>
            <a:endParaRPr lang="en-US" sz="2900" dirty="0"/>
          </a:p>
          <a:p>
            <a:endParaRPr lang="en-US" dirty="0" smtClean="0"/>
          </a:p>
          <a:p>
            <a:endParaRPr lang="en-US" dirty="0" smtClean="0"/>
          </a:p>
        </p:txBody>
      </p:sp>
    </p:spTree>
    <p:extLst>
      <p:ext uri="{BB962C8B-B14F-4D97-AF65-F5344CB8AC3E}">
        <p14:creationId xmlns:p14="http://schemas.microsoft.com/office/powerpoint/2010/main" val="84873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the difference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2176352"/>
              </p:ext>
            </p:extLst>
          </p:nvPr>
        </p:nvGraphicFramePr>
        <p:xfrm>
          <a:off x="1117600" y="1463040"/>
          <a:ext cx="10678160" cy="4826802"/>
        </p:xfrm>
        <a:graphic>
          <a:graphicData uri="http://schemas.openxmlformats.org/drawingml/2006/table">
            <a:tbl>
              <a:tblPr firstRow="1" bandRow="1">
                <a:tableStyleId>{5C22544A-7EE6-4342-B048-85BDC9FD1C3A}</a:tableStyleId>
              </a:tblPr>
              <a:tblGrid>
                <a:gridCol w="5339080">
                  <a:extLst>
                    <a:ext uri="{9D8B030D-6E8A-4147-A177-3AD203B41FA5}">
                      <a16:colId xmlns="" xmlns:a16="http://schemas.microsoft.com/office/drawing/2014/main" val="20000"/>
                    </a:ext>
                  </a:extLst>
                </a:gridCol>
                <a:gridCol w="5339080">
                  <a:extLst>
                    <a:ext uri="{9D8B030D-6E8A-4147-A177-3AD203B41FA5}">
                      <a16:colId xmlns="" xmlns:a16="http://schemas.microsoft.com/office/drawing/2014/main" val="20001"/>
                    </a:ext>
                  </a:extLst>
                </a:gridCol>
              </a:tblGrid>
              <a:tr h="429049">
                <a:tc>
                  <a:txBody>
                    <a:bodyPr/>
                    <a:lstStyle/>
                    <a:p>
                      <a:pPr algn="ctr"/>
                      <a:r>
                        <a:rPr lang="en-US" dirty="0" smtClean="0"/>
                        <a:t>Normal Conflict</a:t>
                      </a:r>
                      <a:endParaRPr lang="en-US" dirty="0"/>
                    </a:p>
                  </a:txBody>
                  <a:tcPr marL="79991" marR="79991"/>
                </a:tc>
                <a:tc>
                  <a:txBody>
                    <a:bodyPr/>
                    <a:lstStyle/>
                    <a:p>
                      <a:pPr algn="ctr"/>
                      <a:r>
                        <a:rPr lang="en-US" dirty="0" smtClean="0"/>
                        <a:t>Bullying</a:t>
                      </a:r>
                      <a:endParaRPr lang="en-US" dirty="0"/>
                    </a:p>
                  </a:txBody>
                  <a:tcPr marL="79991" marR="79991"/>
                </a:tc>
                <a:extLst>
                  <a:ext uri="{0D108BD9-81ED-4DB2-BD59-A6C34878D82A}">
                    <a16:rowId xmlns="" xmlns:a16="http://schemas.microsoft.com/office/drawing/2014/main" val="10000"/>
                  </a:ext>
                </a:extLst>
              </a:tr>
              <a:tr h="429049">
                <a:tc>
                  <a:txBody>
                    <a:bodyPr/>
                    <a:lstStyle/>
                    <a:p>
                      <a:r>
                        <a:rPr lang="en-US" dirty="0" smtClean="0"/>
                        <a:t>Equal</a:t>
                      </a:r>
                      <a:r>
                        <a:rPr lang="en-US" baseline="0" dirty="0" smtClean="0"/>
                        <a:t> Power</a:t>
                      </a:r>
                      <a:endParaRPr lang="en-US" dirty="0"/>
                    </a:p>
                  </a:txBody>
                  <a:tcPr marL="79991" marR="79991"/>
                </a:tc>
                <a:tc>
                  <a:txBody>
                    <a:bodyPr/>
                    <a:lstStyle/>
                    <a:p>
                      <a:r>
                        <a:rPr lang="en-US" dirty="0" smtClean="0"/>
                        <a:t>Imbalance of Power</a:t>
                      </a:r>
                      <a:endParaRPr lang="en-US" dirty="0"/>
                    </a:p>
                  </a:txBody>
                  <a:tcPr marL="79991" marR="79991"/>
                </a:tc>
                <a:extLst>
                  <a:ext uri="{0D108BD9-81ED-4DB2-BD59-A6C34878D82A}">
                    <a16:rowId xmlns="" xmlns:a16="http://schemas.microsoft.com/office/drawing/2014/main" val="10001"/>
                  </a:ext>
                </a:extLst>
              </a:tr>
              <a:tr h="429049">
                <a:tc>
                  <a:txBody>
                    <a:bodyPr/>
                    <a:lstStyle/>
                    <a:p>
                      <a:r>
                        <a:rPr lang="en-US" dirty="0" smtClean="0"/>
                        <a:t>Occasional</a:t>
                      </a:r>
                      <a:r>
                        <a:rPr lang="en-US" baseline="0" dirty="0" smtClean="0"/>
                        <a:t> disagreement</a:t>
                      </a:r>
                      <a:endParaRPr lang="en-US" dirty="0"/>
                    </a:p>
                  </a:txBody>
                  <a:tcPr marL="79991" marR="79991"/>
                </a:tc>
                <a:tc>
                  <a:txBody>
                    <a:bodyPr/>
                    <a:lstStyle/>
                    <a:p>
                      <a:r>
                        <a:rPr lang="en-US" dirty="0" smtClean="0"/>
                        <a:t>Repeated</a:t>
                      </a:r>
                      <a:r>
                        <a:rPr lang="en-US" baseline="0" dirty="0" smtClean="0"/>
                        <a:t> negative actions</a:t>
                      </a:r>
                    </a:p>
                  </a:txBody>
                  <a:tcPr marL="79991" marR="79991"/>
                </a:tc>
                <a:extLst>
                  <a:ext uri="{0D108BD9-81ED-4DB2-BD59-A6C34878D82A}">
                    <a16:rowId xmlns="" xmlns:a16="http://schemas.microsoft.com/office/drawing/2014/main" val="10002"/>
                  </a:ext>
                </a:extLst>
              </a:tr>
              <a:tr h="429049">
                <a:tc>
                  <a:txBody>
                    <a:bodyPr/>
                    <a:lstStyle/>
                    <a:p>
                      <a:r>
                        <a:rPr lang="en-US" dirty="0" smtClean="0"/>
                        <a:t>Accidental </a:t>
                      </a:r>
                      <a:endParaRPr lang="en-US" dirty="0"/>
                    </a:p>
                  </a:txBody>
                  <a:tcPr marL="79991" marR="79991"/>
                </a:tc>
                <a:tc>
                  <a:txBody>
                    <a:bodyPr/>
                    <a:lstStyle/>
                    <a:p>
                      <a:r>
                        <a:rPr lang="en-US" dirty="0" smtClean="0"/>
                        <a:t>Intentional</a:t>
                      </a:r>
                      <a:endParaRPr lang="en-US" dirty="0"/>
                    </a:p>
                  </a:txBody>
                  <a:tcPr marL="79991" marR="79991"/>
                </a:tc>
                <a:extLst>
                  <a:ext uri="{0D108BD9-81ED-4DB2-BD59-A6C34878D82A}">
                    <a16:rowId xmlns="" xmlns:a16="http://schemas.microsoft.com/office/drawing/2014/main" val="10003"/>
                  </a:ext>
                </a:extLst>
              </a:tr>
              <a:tr h="429049">
                <a:tc>
                  <a:txBody>
                    <a:bodyPr/>
                    <a:lstStyle/>
                    <a:p>
                      <a:r>
                        <a:rPr lang="en-US" dirty="0" smtClean="0"/>
                        <a:t>Equal emotional</a:t>
                      </a:r>
                      <a:r>
                        <a:rPr lang="en-US" baseline="0" dirty="0" smtClean="0"/>
                        <a:t> reactions</a:t>
                      </a:r>
                      <a:endParaRPr lang="en-US" dirty="0"/>
                    </a:p>
                  </a:txBody>
                  <a:tcPr marL="79991" marR="79991"/>
                </a:tc>
                <a:tc>
                  <a:txBody>
                    <a:bodyPr/>
                    <a:lstStyle/>
                    <a:p>
                      <a:r>
                        <a:rPr lang="en-US" dirty="0" smtClean="0"/>
                        <a:t>Serious</a:t>
                      </a:r>
                      <a:r>
                        <a:rPr lang="en-US" baseline="0" dirty="0" smtClean="0"/>
                        <a:t> with threat of harm</a:t>
                      </a:r>
                      <a:endParaRPr lang="en-US" dirty="0"/>
                    </a:p>
                  </a:txBody>
                  <a:tcPr marL="79991" marR="79991"/>
                </a:tc>
                <a:extLst>
                  <a:ext uri="{0D108BD9-81ED-4DB2-BD59-A6C34878D82A}">
                    <a16:rowId xmlns="" xmlns:a16="http://schemas.microsoft.com/office/drawing/2014/main" val="10004"/>
                  </a:ext>
                </a:extLst>
              </a:tr>
              <a:tr h="750836">
                <a:tc>
                  <a:txBody>
                    <a:bodyPr/>
                    <a:lstStyle/>
                    <a:p>
                      <a:r>
                        <a:rPr lang="en-US" dirty="0" smtClean="0"/>
                        <a:t>Not seeking power or attention</a:t>
                      </a:r>
                      <a:endParaRPr lang="en-US" dirty="0"/>
                    </a:p>
                  </a:txBody>
                  <a:tcPr marL="79991" marR="79991"/>
                </a:tc>
                <a:tc>
                  <a:txBody>
                    <a:bodyPr/>
                    <a:lstStyle/>
                    <a:p>
                      <a:r>
                        <a:rPr lang="en-US" dirty="0" smtClean="0"/>
                        <a:t>Seeking</a:t>
                      </a:r>
                      <a:r>
                        <a:rPr lang="en-US" baseline="0" dirty="0" smtClean="0"/>
                        <a:t> attention, control, or material gains</a:t>
                      </a:r>
                      <a:endParaRPr lang="en-US" dirty="0"/>
                    </a:p>
                  </a:txBody>
                  <a:tcPr marL="79991" marR="79991"/>
                </a:tc>
                <a:extLst>
                  <a:ext uri="{0D108BD9-81ED-4DB2-BD59-A6C34878D82A}">
                    <a16:rowId xmlns="" xmlns:a16="http://schemas.microsoft.com/office/drawing/2014/main" val="10005"/>
                  </a:ext>
                </a:extLst>
              </a:tr>
              <a:tr h="750836">
                <a:tc>
                  <a:txBody>
                    <a:bodyPr/>
                    <a:lstStyle/>
                    <a:p>
                      <a:r>
                        <a:rPr lang="en-US" dirty="0" smtClean="0"/>
                        <a:t>Not</a:t>
                      </a:r>
                      <a:r>
                        <a:rPr lang="en-US" baseline="0" dirty="0" smtClean="0"/>
                        <a:t> trying to get something</a:t>
                      </a:r>
                      <a:endParaRPr lang="en-US" dirty="0"/>
                    </a:p>
                  </a:txBody>
                  <a:tcPr marL="79991" marR="79991"/>
                </a:tc>
                <a:tc>
                  <a:txBody>
                    <a:bodyPr/>
                    <a:lstStyle/>
                    <a:p>
                      <a:r>
                        <a:rPr lang="en-US" dirty="0" smtClean="0"/>
                        <a:t>Attemp</a:t>
                      </a:r>
                      <a:r>
                        <a:rPr lang="en-US" baseline="0" dirty="0" smtClean="0"/>
                        <a:t>t to gain material gains or power</a:t>
                      </a:r>
                      <a:endParaRPr lang="en-US" dirty="0"/>
                    </a:p>
                  </a:txBody>
                  <a:tcPr marL="79991" marR="79991"/>
                </a:tc>
                <a:extLst>
                  <a:ext uri="{0D108BD9-81ED-4DB2-BD59-A6C34878D82A}">
                    <a16:rowId xmlns="" xmlns:a16="http://schemas.microsoft.com/office/drawing/2014/main" val="10006"/>
                  </a:ext>
                </a:extLst>
              </a:tr>
              <a:tr h="429049">
                <a:tc>
                  <a:txBody>
                    <a:bodyPr/>
                    <a:lstStyle/>
                    <a:p>
                      <a:r>
                        <a:rPr lang="en-US" dirty="0" smtClean="0"/>
                        <a:t>Remorseful</a:t>
                      </a:r>
                      <a:endParaRPr lang="en-US" dirty="0"/>
                    </a:p>
                  </a:txBody>
                  <a:tcPr marL="79991" marR="79991"/>
                </a:tc>
                <a:tc>
                  <a:txBody>
                    <a:bodyPr/>
                    <a:lstStyle/>
                    <a:p>
                      <a:r>
                        <a:rPr lang="en-US" dirty="0" smtClean="0"/>
                        <a:t>Blames</a:t>
                      </a:r>
                      <a:r>
                        <a:rPr lang="en-US" baseline="0" dirty="0" smtClean="0"/>
                        <a:t> target/victim</a:t>
                      </a:r>
                      <a:endParaRPr lang="en-US" dirty="0"/>
                    </a:p>
                  </a:txBody>
                  <a:tcPr marL="79991" marR="79991"/>
                </a:tc>
                <a:extLst>
                  <a:ext uri="{0D108BD9-81ED-4DB2-BD59-A6C34878D82A}">
                    <a16:rowId xmlns="" xmlns:a16="http://schemas.microsoft.com/office/drawing/2014/main" val="10007"/>
                  </a:ext>
                </a:extLst>
              </a:tr>
              <a:tr h="750836">
                <a:tc>
                  <a:txBody>
                    <a:bodyPr/>
                    <a:lstStyle/>
                    <a:p>
                      <a:r>
                        <a:rPr lang="en-US" dirty="0" smtClean="0"/>
                        <a:t>Makes</a:t>
                      </a:r>
                      <a:r>
                        <a:rPr lang="en-US" baseline="0" dirty="0" smtClean="0"/>
                        <a:t> effort to solve the problem</a:t>
                      </a:r>
                      <a:endParaRPr lang="en-US" dirty="0"/>
                    </a:p>
                  </a:txBody>
                  <a:tcPr marL="79991" marR="79991"/>
                </a:tc>
                <a:tc>
                  <a:txBody>
                    <a:bodyPr/>
                    <a:lstStyle/>
                    <a:p>
                      <a:r>
                        <a:rPr lang="en-US" dirty="0" smtClean="0"/>
                        <a:t>No effort to solve</a:t>
                      </a:r>
                      <a:r>
                        <a:rPr lang="en-US" baseline="0" dirty="0" smtClean="0"/>
                        <a:t> the problem</a:t>
                      </a:r>
                      <a:endParaRPr lang="en-US" dirty="0"/>
                    </a:p>
                  </a:txBody>
                  <a:tcPr marL="79991" marR="79991"/>
                </a:tc>
                <a:extLst>
                  <a:ext uri="{0D108BD9-81ED-4DB2-BD59-A6C34878D82A}">
                    <a16:rowId xmlns="" xmlns:a16="http://schemas.microsoft.com/office/drawing/2014/main" val="10008"/>
                  </a:ext>
                </a:extLst>
              </a:tr>
            </a:tbl>
          </a:graphicData>
        </a:graphic>
      </p:graphicFrame>
      <p:pic>
        <p:nvPicPr>
          <p:cNvPr id="5" name="Picture 4" descr="ICARE No Tag.gif"/>
          <p:cNvPicPr>
            <a:picLocks noChangeAspect="1"/>
          </p:cNvPicPr>
          <p:nvPr/>
        </p:nvPicPr>
        <p:blipFill>
          <a:blip r:embed="rId2" cstate="print"/>
          <a:srcRect/>
          <a:stretch>
            <a:fillRect/>
          </a:stretch>
        </p:blipFill>
        <p:spPr bwMode="auto">
          <a:xfrm>
            <a:off x="9677401" y="6477000"/>
            <a:ext cx="684213" cy="260350"/>
          </a:xfrm>
          <a:prstGeom prst="rect">
            <a:avLst/>
          </a:prstGeom>
          <a:noFill/>
          <a:ln w="9525">
            <a:noFill/>
            <a:miter lim="800000"/>
            <a:headEnd/>
            <a:tailEnd/>
          </a:ln>
        </p:spPr>
      </p:pic>
    </p:spTree>
    <p:extLst>
      <p:ext uri="{BB962C8B-B14F-4D97-AF65-F5344CB8AC3E}">
        <p14:creationId xmlns:p14="http://schemas.microsoft.com/office/powerpoint/2010/main" val="2092198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of this is Normal?</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solidFill>
                  <a:srgbClr val="0070C0"/>
                </a:solidFill>
              </a:rPr>
              <a:t>Conflict </a:t>
            </a:r>
            <a:r>
              <a:rPr lang="en-US" sz="4000" dirty="0" smtClean="0"/>
              <a:t>is a </a:t>
            </a:r>
            <a:r>
              <a:rPr lang="en-US" sz="4000" b="1" u="sng" dirty="0" smtClean="0"/>
              <a:t>normal</a:t>
            </a:r>
            <a:r>
              <a:rPr lang="en-US" sz="4000" dirty="0" smtClean="0"/>
              <a:t> part of life.  Learning to deal with it helps kids master the social skills they will need as adults.</a:t>
            </a:r>
          </a:p>
          <a:p>
            <a:pPr marL="0" indent="0">
              <a:buNone/>
            </a:pPr>
            <a:endParaRPr lang="en-US" sz="4000" dirty="0" smtClean="0">
              <a:solidFill>
                <a:srgbClr val="FF0000"/>
              </a:solidFill>
            </a:endParaRPr>
          </a:p>
          <a:p>
            <a:pPr marL="0" indent="0">
              <a:buNone/>
            </a:pPr>
            <a:r>
              <a:rPr lang="en-US" sz="4000" dirty="0" smtClean="0">
                <a:solidFill>
                  <a:srgbClr val="FF0000"/>
                </a:solidFill>
              </a:rPr>
              <a:t>Bullying</a:t>
            </a:r>
            <a:r>
              <a:rPr lang="en-US" sz="4000" dirty="0" smtClean="0"/>
              <a:t> </a:t>
            </a:r>
            <a:r>
              <a:rPr lang="en-US" sz="4000" b="1" u="sng" dirty="0" smtClean="0"/>
              <a:t>is not normal</a:t>
            </a:r>
            <a:r>
              <a:rPr lang="en-US" sz="4000" u="sng" dirty="0" smtClean="0"/>
              <a:t> </a:t>
            </a:r>
            <a:endParaRPr lang="en-US" sz="4000" u="sng" dirty="0"/>
          </a:p>
        </p:txBody>
      </p:sp>
    </p:spTree>
    <p:extLst>
      <p:ext uri="{BB962C8B-B14F-4D97-AF65-F5344CB8AC3E}">
        <p14:creationId xmlns:p14="http://schemas.microsoft.com/office/powerpoint/2010/main" val="1686525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 </a:t>
            </a:r>
            <a:r>
              <a:rPr lang="en-US" sz="6600" dirty="0"/>
              <a:t>What do you </a:t>
            </a:r>
            <a:r>
              <a:rPr lang="en-US" sz="6600" dirty="0" smtClean="0"/>
              <a:t>do now?</a:t>
            </a:r>
            <a:endParaRPr lang="en-US" sz="6600" dirty="0"/>
          </a:p>
        </p:txBody>
      </p:sp>
      <p:sp>
        <p:nvSpPr>
          <p:cNvPr id="4" name="Content Placeholder 2"/>
          <p:cNvSpPr>
            <a:spLocks noGrp="1"/>
          </p:cNvSpPr>
          <p:nvPr>
            <p:ph idx="1"/>
          </p:nvPr>
        </p:nvSpPr>
        <p:spPr>
          <a:xfrm>
            <a:off x="1503680" y="1818640"/>
            <a:ext cx="9601200" cy="3581400"/>
          </a:xfrm>
        </p:spPr>
        <p:txBody>
          <a:bodyPr/>
          <a:lstStyle/>
          <a:p>
            <a:pPr marL="457200" indent="-457200">
              <a:buFont typeface="Franklin Gothic Book" panose="020B0503020102020204" pitchFamily="34" charset="0"/>
              <a:buAutoNum type="arabicPeriod"/>
            </a:pPr>
            <a:r>
              <a:rPr lang="en-US" dirty="0" smtClean="0"/>
              <a:t>Ask your child how was his/her day?  How were your friends today?  Were you nice today? </a:t>
            </a:r>
            <a:r>
              <a:rPr lang="en-US" dirty="0"/>
              <a:t>You are the first person your child should tell</a:t>
            </a:r>
            <a:r>
              <a:rPr lang="en-US" dirty="0" smtClean="0"/>
              <a:t>.</a:t>
            </a:r>
          </a:p>
          <a:p>
            <a:pPr marL="457200" indent="-457200">
              <a:buFont typeface="Franklin Gothic Book" panose="020B0503020102020204" pitchFamily="34" charset="0"/>
              <a:buAutoNum type="arabicPeriod"/>
            </a:pPr>
            <a:r>
              <a:rPr lang="en-US" dirty="0" smtClean="0"/>
              <a:t>Advise your child to speak to a teacher at school. </a:t>
            </a:r>
            <a:endParaRPr lang="en-US" dirty="0"/>
          </a:p>
          <a:p>
            <a:pPr marL="457200" indent="-457200">
              <a:buAutoNum type="arabicPeriod"/>
            </a:pPr>
            <a:endParaRPr lang="en-US" dirty="0" smtClean="0"/>
          </a:p>
        </p:txBody>
      </p:sp>
    </p:spTree>
    <p:extLst>
      <p:ext uri="{BB962C8B-B14F-4D97-AF65-F5344CB8AC3E}">
        <p14:creationId xmlns:p14="http://schemas.microsoft.com/office/powerpoint/2010/main" val="364160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525" y="210787"/>
            <a:ext cx="10889673" cy="1485900"/>
          </a:xfrm>
        </p:spPr>
        <p:txBody>
          <a:bodyPr>
            <a:noAutofit/>
          </a:bodyPr>
          <a:lstStyle/>
          <a:p>
            <a:pPr algn="ctr"/>
            <a:r>
              <a:rPr lang="en-US" sz="6800" dirty="0" smtClean="0">
                <a:solidFill>
                  <a:srgbClr val="00B050"/>
                </a:solidFill>
              </a:rPr>
              <a:t>Teasing</a:t>
            </a:r>
            <a:r>
              <a:rPr lang="en-US" sz="6800" dirty="0" smtClean="0">
                <a:solidFill>
                  <a:schemeClr val="tx1"/>
                </a:solidFill>
              </a:rPr>
              <a:t>/</a:t>
            </a:r>
            <a:r>
              <a:rPr lang="en-US" sz="6800" dirty="0" smtClean="0">
                <a:solidFill>
                  <a:srgbClr val="FF0000"/>
                </a:solidFill>
              </a:rPr>
              <a:t>Bullying</a:t>
            </a:r>
            <a:r>
              <a:rPr lang="en-US" sz="6800" dirty="0" smtClean="0">
                <a:solidFill>
                  <a:schemeClr val="tx1"/>
                </a:solidFill>
              </a:rPr>
              <a:t>/</a:t>
            </a:r>
            <a:r>
              <a:rPr lang="en-US" sz="6800" dirty="0" smtClean="0">
                <a:solidFill>
                  <a:srgbClr val="0070C0"/>
                </a:solidFill>
              </a:rPr>
              <a:t>Conflict</a:t>
            </a:r>
            <a:r>
              <a:rPr lang="en-US" sz="6800" dirty="0">
                <a:solidFill>
                  <a:schemeClr val="tx1"/>
                </a:solidFill>
              </a:rPr>
              <a:t>?</a:t>
            </a:r>
          </a:p>
        </p:txBody>
      </p:sp>
      <p:sp>
        <p:nvSpPr>
          <p:cNvPr id="3" name="Content Placeholder 2"/>
          <p:cNvSpPr>
            <a:spLocks noGrp="1"/>
          </p:cNvSpPr>
          <p:nvPr>
            <p:ph idx="1"/>
          </p:nvPr>
        </p:nvSpPr>
        <p:spPr>
          <a:xfrm>
            <a:off x="1371600" y="1816925"/>
            <a:ext cx="9601200" cy="4050475"/>
          </a:xfrm>
        </p:spPr>
        <p:txBody>
          <a:bodyPr>
            <a:normAutofit lnSpcReduction="10000"/>
          </a:bodyPr>
          <a:lstStyle/>
          <a:p>
            <a:pPr marL="0" indent="0">
              <a:buNone/>
            </a:pPr>
            <a:r>
              <a:rPr lang="en-US" sz="4000" dirty="0" smtClean="0"/>
              <a:t>Objectives:</a:t>
            </a:r>
          </a:p>
          <a:p>
            <a:r>
              <a:rPr lang="en-US" sz="3600" i="0" dirty="0" smtClean="0"/>
              <a:t>Define </a:t>
            </a:r>
            <a:r>
              <a:rPr lang="en-US" sz="3600" i="0" dirty="0">
                <a:solidFill>
                  <a:srgbClr val="FF0000"/>
                </a:solidFill>
              </a:rPr>
              <a:t>bullying</a:t>
            </a:r>
            <a:r>
              <a:rPr lang="en-US" sz="3600" i="0" dirty="0"/>
              <a:t> and identify behaviors that constitute </a:t>
            </a:r>
            <a:r>
              <a:rPr lang="en-US" sz="3600" i="0" dirty="0">
                <a:solidFill>
                  <a:srgbClr val="FF0000"/>
                </a:solidFill>
              </a:rPr>
              <a:t>bullying</a:t>
            </a:r>
            <a:r>
              <a:rPr lang="en-US" sz="3600" i="0" dirty="0"/>
              <a:t> and </a:t>
            </a:r>
            <a:r>
              <a:rPr lang="en-US" sz="3600" i="0" dirty="0" smtClean="0"/>
              <a:t>harassment.</a:t>
            </a:r>
          </a:p>
          <a:p>
            <a:r>
              <a:rPr lang="en-US" sz="3600" dirty="0" smtClean="0"/>
              <a:t>Define </a:t>
            </a:r>
            <a:r>
              <a:rPr lang="en-US" sz="3600" dirty="0" smtClean="0">
                <a:solidFill>
                  <a:srgbClr val="0070C0"/>
                </a:solidFill>
              </a:rPr>
              <a:t>conflict </a:t>
            </a:r>
            <a:r>
              <a:rPr lang="en-US" sz="3600" dirty="0" smtClean="0"/>
              <a:t>and identify behaviors that constitute </a:t>
            </a:r>
            <a:r>
              <a:rPr lang="en-US" sz="3600" dirty="0" smtClean="0">
                <a:solidFill>
                  <a:srgbClr val="0070C0"/>
                </a:solidFill>
              </a:rPr>
              <a:t>conflict</a:t>
            </a:r>
            <a:r>
              <a:rPr lang="en-US" sz="3600" dirty="0" smtClean="0"/>
              <a:t> between people.</a:t>
            </a:r>
            <a:endParaRPr lang="en-US" sz="3600" i="0" dirty="0" smtClean="0"/>
          </a:p>
          <a:p>
            <a:r>
              <a:rPr lang="en-US" sz="3600" dirty="0" smtClean="0"/>
              <a:t>Differentiate between </a:t>
            </a:r>
            <a:r>
              <a:rPr lang="en-US" sz="3600" dirty="0" smtClean="0">
                <a:solidFill>
                  <a:srgbClr val="00B050"/>
                </a:solidFill>
              </a:rPr>
              <a:t>teasing</a:t>
            </a:r>
            <a:r>
              <a:rPr lang="en-US" sz="3600" dirty="0" smtClean="0"/>
              <a:t>, </a:t>
            </a:r>
            <a:r>
              <a:rPr lang="en-US" sz="3600" dirty="0" smtClean="0">
                <a:solidFill>
                  <a:srgbClr val="FF0000"/>
                </a:solidFill>
              </a:rPr>
              <a:t>bullying</a:t>
            </a:r>
            <a:r>
              <a:rPr lang="en-US" sz="3600" dirty="0" smtClean="0"/>
              <a:t> and </a:t>
            </a:r>
            <a:r>
              <a:rPr lang="en-US" sz="3600" dirty="0" smtClean="0">
                <a:solidFill>
                  <a:srgbClr val="0070C0"/>
                </a:solidFill>
              </a:rPr>
              <a:t>conflict</a:t>
            </a:r>
            <a:r>
              <a:rPr lang="en-US" dirty="0" smtClean="0"/>
              <a:t>.</a:t>
            </a:r>
            <a:endParaRPr lang="en-US" i="0" dirty="0" smtClean="0"/>
          </a:p>
          <a:p>
            <a:pPr marL="530352" lvl="1" indent="0">
              <a:buNone/>
            </a:pPr>
            <a:endParaRPr lang="en-US" i="0" dirty="0" smtClean="0"/>
          </a:p>
          <a:p>
            <a:pPr marL="0" indent="0">
              <a:buNone/>
            </a:pPr>
            <a:endParaRPr lang="en-US" sz="4000" dirty="0" smtClean="0"/>
          </a:p>
        </p:txBody>
      </p:sp>
    </p:spTree>
    <p:extLst>
      <p:ext uri="{BB962C8B-B14F-4D97-AF65-F5344CB8AC3E}">
        <p14:creationId xmlns:p14="http://schemas.microsoft.com/office/powerpoint/2010/main" val="100706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is</a:t>
            </a:r>
            <a:r>
              <a:rPr lang="en-US" dirty="0">
                <a:solidFill>
                  <a:srgbClr val="FF0000"/>
                </a:solidFill>
              </a:rPr>
              <a:t> </a:t>
            </a:r>
            <a:r>
              <a:rPr lang="en-US" dirty="0" smtClean="0">
                <a:solidFill>
                  <a:srgbClr val="00B050"/>
                </a:solidFill>
              </a:rPr>
              <a:t>TEASING</a:t>
            </a:r>
            <a:r>
              <a:rPr lang="en-US" dirty="0" smtClean="0">
                <a:solidFill>
                  <a:schemeClr val="tx1"/>
                </a:solidFill>
              </a:rPr>
              <a:t>?</a:t>
            </a:r>
            <a:endParaRPr lang="en-US" dirty="0"/>
          </a:p>
        </p:txBody>
      </p:sp>
      <p:sp>
        <p:nvSpPr>
          <p:cNvPr id="3" name="Content Placeholder 2"/>
          <p:cNvSpPr>
            <a:spLocks noGrp="1"/>
          </p:cNvSpPr>
          <p:nvPr>
            <p:ph idx="1"/>
          </p:nvPr>
        </p:nvSpPr>
        <p:spPr/>
        <p:txBody>
          <a:bodyPr/>
          <a:lstStyle/>
          <a:p>
            <a:pPr marL="0" indent="0">
              <a:buNone/>
            </a:pPr>
            <a:r>
              <a:rPr lang="en-US" sz="4800" dirty="0" smtClean="0">
                <a:latin typeface="+mj-lt"/>
              </a:rPr>
              <a:t>	How </a:t>
            </a:r>
            <a:r>
              <a:rPr lang="en-US" sz="4800" dirty="0">
                <a:latin typeface="+mj-lt"/>
              </a:rPr>
              <a:t>do you define </a:t>
            </a:r>
            <a:r>
              <a:rPr lang="en-US" sz="4800" dirty="0" smtClean="0">
                <a:latin typeface="+mj-lt"/>
              </a:rPr>
              <a:t>teasing?</a:t>
            </a:r>
            <a:endParaRPr lang="en-US" sz="4800" dirty="0">
              <a:latin typeface="+mj-lt"/>
            </a:endParaRPr>
          </a:p>
          <a:p>
            <a:pPr marL="0" indent="0">
              <a:buNone/>
            </a:pPr>
            <a:endParaRPr lang="en-US" dirty="0"/>
          </a:p>
        </p:txBody>
      </p:sp>
    </p:spTree>
    <p:extLst>
      <p:ext uri="{BB962C8B-B14F-4D97-AF65-F5344CB8AC3E}">
        <p14:creationId xmlns:p14="http://schemas.microsoft.com/office/powerpoint/2010/main" val="3991952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0031" y="581891"/>
            <a:ext cx="10580914" cy="6524863"/>
          </a:xfrm>
          <a:prstGeom prst="rect">
            <a:avLst/>
          </a:prstGeom>
          <a:noFill/>
        </p:spPr>
        <p:txBody>
          <a:bodyPr wrap="square" rtlCol="0">
            <a:spAutoFit/>
          </a:bodyPr>
          <a:lstStyle/>
          <a:p>
            <a:r>
              <a:rPr lang="en-US" sz="3600" b="1" dirty="0">
                <a:solidFill>
                  <a:srgbClr val="00B050"/>
                </a:solidFill>
              </a:rPr>
              <a:t>Teasing </a:t>
            </a:r>
            <a:r>
              <a:rPr lang="en-US" sz="3600" b="1" dirty="0"/>
              <a:t>is a way of </a:t>
            </a:r>
            <a:r>
              <a:rPr lang="en-US" sz="3600" b="1" dirty="0" smtClean="0"/>
              <a:t>communicating</a:t>
            </a:r>
            <a:endParaRPr lang="en-US" sz="3600" b="1" dirty="0"/>
          </a:p>
          <a:p>
            <a:endParaRPr lang="en-US" dirty="0" smtClean="0"/>
          </a:p>
          <a:p>
            <a:pPr marL="285750" indent="-285750">
              <a:buFont typeface="Arial" panose="020B0604020202020204" pitchFamily="34" charset="0"/>
              <a:buChar char="•"/>
            </a:pPr>
            <a:r>
              <a:rPr lang="en-US" sz="2800" dirty="0" smtClean="0">
                <a:solidFill>
                  <a:srgbClr val="00B050"/>
                </a:solidFill>
              </a:rPr>
              <a:t>Teasing</a:t>
            </a:r>
            <a:r>
              <a:rPr lang="en-US" sz="3200" dirty="0" smtClean="0"/>
              <a:t> </a:t>
            </a:r>
            <a:r>
              <a:rPr lang="en-US" sz="2000" dirty="0"/>
              <a:t>is a social exchange that can be friendly, neutral or negative. Done in the right spirit, it can actually be positive. When kids tease each other about clothes, musical tastes or behavior, it helps them learn to deal with constructive criticism. It’s part of how they relate</a:t>
            </a:r>
            <a:r>
              <a:rPr lang="en-US" sz="2000" dirty="0" smtClean="0"/>
              <a:t>.</a:t>
            </a:r>
          </a:p>
          <a:p>
            <a:endParaRPr lang="en-US" dirty="0"/>
          </a:p>
          <a:p>
            <a:pPr marL="285750" indent="-285750">
              <a:buFont typeface="Wingdings" panose="05000000000000000000" pitchFamily="2" charset="2"/>
              <a:buChar char="§"/>
            </a:pPr>
            <a:r>
              <a:rPr lang="en-US" sz="2000" dirty="0"/>
              <a:t>There are two main types of </a:t>
            </a:r>
            <a:r>
              <a:rPr lang="en-US" sz="2000" dirty="0" smtClean="0">
                <a:solidFill>
                  <a:srgbClr val="00B050"/>
                </a:solidFill>
              </a:rPr>
              <a:t>teasing</a:t>
            </a:r>
            <a:r>
              <a:rPr lang="en-US" sz="2000" dirty="0"/>
              <a:t> </a:t>
            </a:r>
            <a:r>
              <a:rPr lang="en-US" sz="2000" dirty="0" smtClean="0"/>
              <a:t>- </a:t>
            </a:r>
            <a:r>
              <a:rPr lang="en-US" sz="2000" u="sng" dirty="0" smtClean="0">
                <a:solidFill>
                  <a:srgbClr val="00B050"/>
                </a:solidFill>
              </a:rPr>
              <a:t>endearment </a:t>
            </a:r>
            <a:r>
              <a:rPr lang="en-US" sz="2000" u="sng" dirty="0">
                <a:solidFill>
                  <a:srgbClr val="00B050"/>
                </a:solidFill>
              </a:rPr>
              <a:t>teasing </a:t>
            </a:r>
            <a:r>
              <a:rPr lang="en-US" sz="2000" dirty="0"/>
              <a:t>and </a:t>
            </a:r>
            <a:r>
              <a:rPr lang="en-US" sz="2000" u="sng" dirty="0">
                <a:solidFill>
                  <a:srgbClr val="00B050"/>
                </a:solidFill>
              </a:rPr>
              <a:t>influence teasing</a:t>
            </a:r>
            <a:r>
              <a:rPr lang="en-US" sz="2000" dirty="0"/>
              <a:t>. </a:t>
            </a:r>
            <a:endParaRPr lang="en-US" sz="2000" dirty="0" smtClean="0"/>
          </a:p>
          <a:p>
            <a:pPr marL="742950" lvl="1" indent="-285750">
              <a:buFont typeface="Wingdings" panose="05000000000000000000" pitchFamily="2" charset="2"/>
              <a:buChar char="§"/>
            </a:pPr>
            <a:r>
              <a:rPr lang="en-US" sz="2800" u="sng" dirty="0" smtClean="0">
                <a:solidFill>
                  <a:srgbClr val="00B050"/>
                </a:solidFill>
              </a:rPr>
              <a:t>Endearment </a:t>
            </a:r>
            <a:r>
              <a:rPr lang="en-US" sz="2800" u="sng" dirty="0">
                <a:solidFill>
                  <a:srgbClr val="00B050"/>
                </a:solidFill>
              </a:rPr>
              <a:t>teasing </a:t>
            </a:r>
            <a:r>
              <a:rPr lang="en-US" sz="2000" dirty="0"/>
              <a:t>is a way to bond or form a relationship. When a kid misses a dunk in basketball, and a teammate says, “Hey Magic, nice shot,” it’s endearment teasing</a:t>
            </a:r>
            <a:r>
              <a:rPr lang="en-US" sz="2000" dirty="0" smtClean="0"/>
              <a:t>.</a:t>
            </a:r>
          </a:p>
          <a:p>
            <a:pPr marL="742950" lvl="1" indent="-285750">
              <a:buFont typeface="Wingdings" panose="05000000000000000000" pitchFamily="2" charset="2"/>
              <a:buChar char="§"/>
            </a:pPr>
            <a:r>
              <a:rPr lang="en-US" sz="2800" u="sng" dirty="0" smtClean="0">
                <a:solidFill>
                  <a:srgbClr val="00B050"/>
                </a:solidFill>
              </a:rPr>
              <a:t>Influence </a:t>
            </a:r>
            <a:r>
              <a:rPr lang="en-US" sz="2800" u="sng" dirty="0">
                <a:solidFill>
                  <a:srgbClr val="00B050"/>
                </a:solidFill>
              </a:rPr>
              <a:t>teasing</a:t>
            </a:r>
            <a:r>
              <a:rPr lang="en-US" sz="2800" dirty="0"/>
              <a:t> </a:t>
            </a:r>
            <a:r>
              <a:rPr lang="en-US" sz="2000" dirty="0"/>
              <a:t>is intended to change someone’s behavior. One kid might tell another, “Stop laughing, goofball. This movie is so stupid.” </a:t>
            </a:r>
            <a:endParaRPr lang="en-US" sz="2000" dirty="0" smtClean="0"/>
          </a:p>
          <a:p>
            <a:pPr marL="742950" lvl="1" indent="-285750">
              <a:buFont typeface="Wingdings" panose="05000000000000000000" pitchFamily="2" charset="2"/>
              <a:buChar char="§"/>
            </a:pPr>
            <a:r>
              <a:rPr lang="en-US" sz="2000" dirty="0" smtClean="0"/>
              <a:t>Both </a:t>
            </a:r>
            <a:r>
              <a:rPr lang="en-US" sz="2000" dirty="0"/>
              <a:t>endearment and influence teasing are ways for friends to exchange harmless back-and-forth banter</a:t>
            </a:r>
            <a:r>
              <a:rPr lang="en-US" sz="2000" dirty="0" smtClean="0"/>
              <a:t>.</a:t>
            </a:r>
          </a:p>
          <a:p>
            <a:pPr marL="742950" lvl="1" indent="-285750">
              <a:buFont typeface="Wingdings" panose="05000000000000000000" pitchFamily="2" charset="2"/>
              <a:buChar char="§"/>
            </a:pPr>
            <a:endParaRPr lang="en-US" sz="2000" dirty="0" smtClean="0"/>
          </a:p>
          <a:p>
            <a:pPr marL="285750" indent="-285750">
              <a:buFont typeface="Wingdings" panose="05000000000000000000" pitchFamily="2" charset="2"/>
              <a:buChar char="§"/>
            </a:pPr>
            <a:r>
              <a:rPr lang="en-US" sz="2000" dirty="0" smtClean="0"/>
              <a:t>Unlike </a:t>
            </a:r>
            <a:r>
              <a:rPr lang="en-US" sz="2000" dirty="0"/>
              <a:t>kids who are being </a:t>
            </a:r>
            <a:r>
              <a:rPr lang="en-US" sz="2000" dirty="0">
                <a:solidFill>
                  <a:srgbClr val="FF0000"/>
                </a:solidFill>
              </a:rPr>
              <a:t>bullied</a:t>
            </a:r>
            <a:r>
              <a:rPr lang="en-US" sz="2000" dirty="0"/>
              <a:t>, kids who are being </a:t>
            </a:r>
            <a:r>
              <a:rPr lang="en-US" sz="2000" dirty="0">
                <a:solidFill>
                  <a:srgbClr val="00B050"/>
                </a:solidFill>
              </a:rPr>
              <a:t>teased</a:t>
            </a:r>
            <a:r>
              <a:rPr lang="en-US" sz="2000" dirty="0"/>
              <a:t> can influence whether it continues or ends. If they get upset, the teaser will usually stop. The comments were never meant to be hurtful in the first place.</a:t>
            </a:r>
          </a:p>
          <a:p>
            <a:endParaRPr lang="en-US" dirty="0" smtClean="0"/>
          </a:p>
        </p:txBody>
      </p:sp>
    </p:spTree>
    <p:extLst>
      <p:ext uri="{BB962C8B-B14F-4D97-AF65-F5344CB8AC3E}">
        <p14:creationId xmlns:p14="http://schemas.microsoft.com/office/powerpoint/2010/main" val="77208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88177" y="95003"/>
            <a:ext cx="9464633" cy="823912"/>
          </a:xfrm>
        </p:spPr>
        <p:txBody>
          <a:bodyPr/>
          <a:lstStyle/>
          <a:p>
            <a:r>
              <a:rPr lang="en-US" sz="5400" dirty="0">
                <a:solidFill>
                  <a:srgbClr val="00B050"/>
                </a:solidFill>
              </a:rPr>
              <a:t>Teasing</a:t>
            </a:r>
            <a:r>
              <a:rPr lang="en-US" sz="5400" dirty="0"/>
              <a:t> is playful </a:t>
            </a:r>
            <a:r>
              <a:rPr lang="en-US" sz="5400" dirty="0" smtClean="0"/>
              <a:t>when...</a:t>
            </a:r>
            <a:endParaRPr lang="en-US" sz="5400" dirty="0"/>
          </a:p>
        </p:txBody>
      </p:sp>
      <p:sp>
        <p:nvSpPr>
          <p:cNvPr id="4" name="Content Placeholder 3"/>
          <p:cNvSpPr>
            <a:spLocks noGrp="1"/>
          </p:cNvSpPr>
          <p:nvPr>
            <p:ph sz="half" idx="2"/>
          </p:nvPr>
        </p:nvSpPr>
        <p:spPr>
          <a:xfrm>
            <a:off x="771896" y="1074718"/>
            <a:ext cx="10580914" cy="5599213"/>
          </a:xfrm>
        </p:spPr>
        <p:txBody>
          <a:bodyPr>
            <a:normAutofit/>
          </a:bodyPr>
          <a:lstStyle/>
          <a:p>
            <a:r>
              <a:rPr lang="en-US" sz="2800" dirty="0"/>
              <a:t>We use </a:t>
            </a:r>
            <a:r>
              <a:rPr lang="en-US" sz="2800" dirty="0">
                <a:solidFill>
                  <a:srgbClr val="00B050"/>
                </a:solidFill>
              </a:rPr>
              <a:t>teasing</a:t>
            </a:r>
            <a:r>
              <a:rPr lang="en-US" sz="2800" dirty="0"/>
              <a:t> or roasting as a way of fitting in or when talking with our friends, and everyone involved is getting an equal piece of the “teasing pie”.  </a:t>
            </a:r>
          </a:p>
          <a:p>
            <a:r>
              <a:rPr lang="en-US" sz="2800" dirty="0"/>
              <a:t>People are not making fun of someone’s disabilities, ethnicity, faith or other characteristics that are out of the other person’s control. </a:t>
            </a:r>
          </a:p>
          <a:p>
            <a:r>
              <a:rPr lang="en-US" sz="2800" dirty="0"/>
              <a:t>It is not meant to harm you in any way and if you asked the person to stop, they would stop. </a:t>
            </a:r>
            <a:endParaRPr lang="en-US" sz="2800" dirty="0" smtClean="0"/>
          </a:p>
          <a:p>
            <a:r>
              <a:rPr lang="en-US" sz="2800" i="0" dirty="0" smtClean="0"/>
              <a:t>The </a:t>
            </a:r>
            <a:r>
              <a:rPr lang="en-US" sz="2800" i="0" dirty="0"/>
              <a:t>teasing is done by someone you have a close relationship with. </a:t>
            </a:r>
            <a:endParaRPr lang="en-US" sz="2800" i="0" dirty="0" smtClean="0"/>
          </a:p>
          <a:p>
            <a:r>
              <a:rPr lang="en-US" sz="2800" b="1" i="0" dirty="0" smtClean="0"/>
              <a:t>The </a:t>
            </a:r>
            <a:r>
              <a:rPr lang="en-US" sz="2800" b="1" i="0" dirty="0"/>
              <a:t>teasing is not repeated over and over </a:t>
            </a:r>
            <a:r>
              <a:rPr lang="en-US" sz="2800" b="1" i="0" dirty="0" smtClean="0"/>
              <a:t>again. </a:t>
            </a:r>
            <a:endParaRPr lang="en-US" sz="2800" b="1" i="0" dirty="0"/>
          </a:p>
          <a:p>
            <a:endParaRPr lang="en-US" dirty="0"/>
          </a:p>
        </p:txBody>
      </p:sp>
    </p:spTree>
    <p:extLst>
      <p:ext uri="{BB962C8B-B14F-4D97-AF65-F5344CB8AC3E}">
        <p14:creationId xmlns:p14="http://schemas.microsoft.com/office/powerpoint/2010/main" val="51934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solidFill>
              </a:rPr>
              <a:t>What is</a:t>
            </a:r>
            <a:r>
              <a:rPr lang="en-US" sz="4800" dirty="0" smtClean="0">
                <a:solidFill>
                  <a:srgbClr val="FF0000"/>
                </a:solidFill>
              </a:rPr>
              <a:t> </a:t>
            </a:r>
            <a:r>
              <a:rPr lang="en-US" sz="4800" dirty="0" smtClean="0">
                <a:solidFill>
                  <a:srgbClr val="0070C0"/>
                </a:solidFill>
              </a:rPr>
              <a:t>CONFLICT</a:t>
            </a:r>
            <a:r>
              <a:rPr lang="en-US" sz="4800" dirty="0" smtClean="0">
                <a:solidFill>
                  <a:schemeClr val="tx1"/>
                </a:solidFill>
              </a:rPr>
              <a:t>?</a:t>
            </a:r>
            <a:endParaRPr lang="en-US" sz="4800" dirty="0">
              <a:solidFill>
                <a:schemeClr val="tx1"/>
              </a:solidFill>
            </a:endParaRPr>
          </a:p>
        </p:txBody>
      </p:sp>
      <p:sp>
        <p:nvSpPr>
          <p:cNvPr id="3" name="TextBox 2"/>
          <p:cNvSpPr txBox="1"/>
          <p:nvPr/>
        </p:nvSpPr>
        <p:spPr>
          <a:xfrm>
            <a:off x="1371600" y="2752436"/>
            <a:ext cx="9601200" cy="1107996"/>
          </a:xfrm>
          <a:prstGeom prst="rect">
            <a:avLst/>
          </a:prstGeom>
          <a:noFill/>
        </p:spPr>
        <p:txBody>
          <a:bodyPr wrap="square" rtlCol="0">
            <a:spAutoFit/>
          </a:bodyPr>
          <a:lstStyle/>
          <a:p>
            <a:pPr algn="ctr"/>
            <a:r>
              <a:rPr lang="en-US" sz="4800" dirty="0">
                <a:latin typeface="Arial" charset="0"/>
              </a:rPr>
              <a:t>How do you define </a:t>
            </a:r>
            <a:r>
              <a:rPr lang="en-US" sz="4800" dirty="0" smtClean="0">
                <a:latin typeface="Arial" charset="0"/>
              </a:rPr>
              <a:t>conflict?</a:t>
            </a:r>
            <a:endParaRPr lang="en-US" sz="4800" dirty="0"/>
          </a:p>
          <a:p>
            <a:endParaRPr lang="en-US" dirty="0"/>
          </a:p>
        </p:txBody>
      </p:sp>
    </p:spTree>
    <p:extLst>
      <p:ext uri="{BB962C8B-B14F-4D97-AF65-F5344CB8AC3E}">
        <p14:creationId xmlns:p14="http://schemas.microsoft.com/office/powerpoint/2010/main" val="1230852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Most </a:t>
            </a:r>
            <a:r>
              <a:rPr lang="en-US" sz="3200" dirty="0">
                <a:solidFill>
                  <a:srgbClr val="0070C0"/>
                </a:solidFill>
              </a:rPr>
              <a:t>conflicts</a:t>
            </a:r>
            <a:r>
              <a:rPr lang="en-US" sz="3200" dirty="0"/>
              <a:t> arise in the moment because people of the same relative amount of power see the same situation from two different points of view.</a:t>
            </a:r>
            <a:br>
              <a:rPr lang="en-US" sz="3200" dirty="0"/>
            </a:br>
            <a:endParaRPr lang="en-US" sz="3200" dirty="0"/>
          </a:p>
        </p:txBody>
      </p:sp>
      <p:sp>
        <p:nvSpPr>
          <p:cNvPr id="3" name="Content Placeholder 2"/>
          <p:cNvSpPr>
            <a:spLocks noGrp="1"/>
          </p:cNvSpPr>
          <p:nvPr>
            <p:ph idx="1"/>
          </p:nvPr>
        </p:nvSpPr>
        <p:spPr/>
        <p:txBody>
          <a:bodyPr>
            <a:normAutofit lnSpcReduction="10000"/>
          </a:bodyPr>
          <a:lstStyle/>
          <a:p>
            <a:pPr lvl="1">
              <a:buFont typeface="Wingdings" panose="05000000000000000000" pitchFamily="2" charset="2"/>
              <a:buChar char="§"/>
            </a:pPr>
            <a:r>
              <a:rPr lang="en-US" sz="4000" dirty="0">
                <a:latin typeface="+mj-lt"/>
              </a:rPr>
              <a:t>Two friends want to wear the same outfit to a party. </a:t>
            </a:r>
          </a:p>
          <a:p>
            <a:pPr lvl="1">
              <a:buFont typeface="Wingdings" panose="05000000000000000000" pitchFamily="2" charset="2"/>
              <a:buChar char="§"/>
            </a:pPr>
            <a:r>
              <a:rPr lang="en-US" sz="4000" dirty="0">
                <a:latin typeface="+mj-lt"/>
              </a:rPr>
              <a:t>Children quarrel over who gets to go first.</a:t>
            </a:r>
          </a:p>
          <a:p>
            <a:pPr lvl="1">
              <a:buFont typeface="Wingdings" panose="05000000000000000000" pitchFamily="2" charset="2"/>
              <a:buChar char="§"/>
            </a:pPr>
            <a:r>
              <a:rPr lang="en-US" sz="4000" dirty="0">
                <a:latin typeface="+mj-lt"/>
              </a:rPr>
              <a:t>Teenagers dispute </a:t>
            </a:r>
            <a:r>
              <a:rPr lang="en-US" sz="4000" dirty="0" smtClean="0">
                <a:latin typeface="+mj-lt"/>
              </a:rPr>
              <a:t>what movie to go see Friday night.</a:t>
            </a:r>
            <a:endParaRPr lang="en-US" sz="2200" dirty="0"/>
          </a:p>
          <a:p>
            <a:endParaRPr lang="en-US" dirty="0"/>
          </a:p>
        </p:txBody>
      </p:sp>
    </p:spTree>
    <p:extLst>
      <p:ext uri="{BB962C8B-B14F-4D97-AF65-F5344CB8AC3E}">
        <p14:creationId xmlns:p14="http://schemas.microsoft.com/office/powerpoint/2010/main" val="171203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6764" y="168564"/>
            <a:ext cx="9601200" cy="912091"/>
          </a:xfrm>
        </p:spPr>
        <p:txBody>
          <a:bodyPr/>
          <a:lstStyle/>
          <a:p>
            <a:r>
              <a:rPr lang="en-US" dirty="0" smtClean="0">
                <a:solidFill>
                  <a:srgbClr val="0070C0"/>
                </a:solidFill>
              </a:rPr>
              <a:t>CONFLICT….</a:t>
            </a:r>
            <a:endParaRPr lang="en-US" dirty="0">
              <a:solidFill>
                <a:srgbClr val="0070C0"/>
              </a:solidFill>
            </a:endParaRPr>
          </a:p>
        </p:txBody>
      </p:sp>
      <p:sp>
        <p:nvSpPr>
          <p:cNvPr id="3" name="Content Placeholder 2"/>
          <p:cNvSpPr>
            <a:spLocks noGrp="1"/>
          </p:cNvSpPr>
          <p:nvPr>
            <p:ph idx="1"/>
          </p:nvPr>
        </p:nvSpPr>
        <p:spPr>
          <a:xfrm>
            <a:off x="849745" y="1422400"/>
            <a:ext cx="11028219" cy="5435599"/>
          </a:xfrm>
        </p:spPr>
        <p:txBody>
          <a:bodyPr>
            <a:normAutofit fontScale="85000" lnSpcReduction="10000"/>
          </a:bodyPr>
          <a:lstStyle/>
          <a:p>
            <a:r>
              <a:rPr lang="en-US" sz="3300" dirty="0"/>
              <a:t>Think of some of the ways we describe people in conflict – </a:t>
            </a:r>
            <a:r>
              <a:rPr lang="en-US" sz="3300" i="1" dirty="0"/>
              <a:t>‘they were butting heads”</a:t>
            </a:r>
            <a:r>
              <a:rPr lang="en-US" sz="3300" dirty="0"/>
              <a:t>-</a:t>
            </a:r>
            <a:r>
              <a:rPr lang="en-US" sz="3300" i="1" dirty="0"/>
              <a:t>“she gave as good as she got”</a:t>
            </a:r>
            <a:r>
              <a:rPr lang="en-US" sz="3300" dirty="0"/>
              <a:t> - “they were going back and forth at each other” -</a:t>
            </a:r>
            <a:r>
              <a:rPr lang="en-US" sz="3300" i="1" dirty="0"/>
              <a:t> “it was he said, she said.”</a:t>
            </a:r>
            <a:r>
              <a:rPr lang="en-US" sz="3300" dirty="0"/>
              <a:t> </a:t>
            </a:r>
            <a:endParaRPr lang="en-US" sz="3300" dirty="0" smtClean="0"/>
          </a:p>
          <a:p>
            <a:pPr algn="ctr"/>
            <a:r>
              <a:rPr lang="en-US" sz="3300" b="1" u="sng" dirty="0" smtClean="0">
                <a:solidFill>
                  <a:srgbClr val="0070C0"/>
                </a:solidFill>
              </a:rPr>
              <a:t>Both </a:t>
            </a:r>
            <a:r>
              <a:rPr lang="en-US" sz="3300" b="1" u="sng" dirty="0">
                <a:solidFill>
                  <a:srgbClr val="0070C0"/>
                </a:solidFill>
              </a:rPr>
              <a:t>people are equally </a:t>
            </a:r>
            <a:r>
              <a:rPr lang="en-US" sz="3300" b="1" i="1" u="sng" dirty="0">
                <a:solidFill>
                  <a:srgbClr val="0070C0"/>
                </a:solidFill>
              </a:rPr>
              <a:t>“telling their side of the story.” </a:t>
            </a:r>
          </a:p>
          <a:p>
            <a:pPr marL="0" indent="0">
              <a:buNone/>
            </a:pPr>
            <a:endParaRPr lang="en-US" sz="3300" dirty="0"/>
          </a:p>
          <a:p>
            <a:r>
              <a:rPr lang="en-US" sz="3300" dirty="0"/>
              <a:t>In a conflict people may get frustrated and angry. Chances are the amount of emotion each person feels will be relatively </a:t>
            </a:r>
            <a:r>
              <a:rPr lang="en-US" sz="3300" dirty="0">
                <a:solidFill>
                  <a:srgbClr val="0070C0"/>
                </a:solidFill>
              </a:rPr>
              <a:t>equal</a:t>
            </a:r>
            <a:r>
              <a:rPr lang="en-US" sz="3300" dirty="0"/>
              <a:t> because both are vying for what they want.</a:t>
            </a:r>
          </a:p>
          <a:p>
            <a:endParaRPr lang="en-US" sz="3300" dirty="0"/>
          </a:p>
          <a:p>
            <a:r>
              <a:rPr lang="en-US" sz="3300" dirty="0"/>
              <a:t> In the heat of the moment, one or both people’s emotions can escalate a conflict.  All of us have known of conflicts in which people have said things to hurt one another which they later regret. </a:t>
            </a:r>
          </a:p>
          <a:p>
            <a:endParaRPr lang="en-US" dirty="0"/>
          </a:p>
          <a:p>
            <a:endParaRPr lang="en-US" dirty="0"/>
          </a:p>
        </p:txBody>
      </p:sp>
    </p:spTree>
    <p:extLst>
      <p:ext uri="{BB962C8B-B14F-4D97-AF65-F5344CB8AC3E}">
        <p14:creationId xmlns:p14="http://schemas.microsoft.com/office/powerpoint/2010/main" val="134512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down)">
                                      <p:cBhvr>
                                        <p:cTn id="14" dur="580">
                                          <p:stCondLst>
                                            <p:cond delay="0"/>
                                          </p:stCondLst>
                                        </p:cTn>
                                        <p:tgtEl>
                                          <p:spTgt spid="3">
                                            <p:txEl>
                                              <p:pRg st="3" end="3"/>
                                            </p:txEl>
                                          </p:spTgt>
                                        </p:tgtEl>
                                      </p:cBhvr>
                                    </p:animEffect>
                                    <p:anim calcmode="lin" valueType="num">
                                      <p:cBhvr>
                                        <p:cTn id="1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3" end="3"/>
                                            </p:txEl>
                                          </p:spTgt>
                                        </p:tgtEl>
                                      </p:cBhvr>
                                      <p:to x="100000" y="60000"/>
                                    </p:animScale>
                                    <p:animScale>
                                      <p:cBhvr>
                                        <p:cTn id="21" dur="166" decel="50000">
                                          <p:stCondLst>
                                            <p:cond delay="676"/>
                                          </p:stCondLst>
                                        </p:cTn>
                                        <p:tgtEl>
                                          <p:spTgt spid="3">
                                            <p:txEl>
                                              <p:pRg st="3" end="3"/>
                                            </p:txEl>
                                          </p:spTgt>
                                        </p:tgtEl>
                                      </p:cBhvr>
                                      <p:to x="100000" y="100000"/>
                                    </p:animScale>
                                    <p:animScale>
                                      <p:cBhvr>
                                        <p:cTn id="22" dur="26">
                                          <p:stCondLst>
                                            <p:cond delay="1312"/>
                                          </p:stCondLst>
                                        </p:cTn>
                                        <p:tgtEl>
                                          <p:spTgt spid="3">
                                            <p:txEl>
                                              <p:pRg st="3" end="3"/>
                                            </p:txEl>
                                          </p:spTgt>
                                        </p:tgtEl>
                                      </p:cBhvr>
                                      <p:to x="100000" y="80000"/>
                                    </p:animScale>
                                    <p:animScale>
                                      <p:cBhvr>
                                        <p:cTn id="23" dur="166" decel="50000">
                                          <p:stCondLst>
                                            <p:cond delay="1338"/>
                                          </p:stCondLst>
                                        </p:cTn>
                                        <p:tgtEl>
                                          <p:spTgt spid="3">
                                            <p:txEl>
                                              <p:pRg st="3" end="3"/>
                                            </p:txEl>
                                          </p:spTgt>
                                        </p:tgtEl>
                                      </p:cBhvr>
                                      <p:to x="100000" y="100000"/>
                                    </p:animScale>
                                    <p:animScale>
                                      <p:cBhvr>
                                        <p:cTn id="24" dur="26">
                                          <p:stCondLst>
                                            <p:cond delay="1642"/>
                                          </p:stCondLst>
                                        </p:cTn>
                                        <p:tgtEl>
                                          <p:spTgt spid="3">
                                            <p:txEl>
                                              <p:pRg st="3" end="3"/>
                                            </p:txEl>
                                          </p:spTgt>
                                        </p:tgtEl>
                                      </p:cBhvr>
                                      <p:to x="100000" y="90000"/>
                                    </p:animScale>
                                    <p:animScale>
                                      <p:cBhvr>
                                        <p:cTn id="25" dur="166" decel="50000">
                                          <p:stCondLst>
                                            <p:cond delay="1668"/>
                                          </p:stCondLst>
                                        </p:cTn>
                                        <p:tgtEl>
                                          <p:spTgt spid="3">
                                            <p:txEl>
                                              <p:pRg st="3" end="3"/>
                                            </p:txEl>
                                          </p:spTgt>
                                        </p:tgtEl>
                                      </p:cBhvr>
                                      <p:to x="100000" y="100000"/>
                                    </p:animScale>
                                    <p:animScale>
                                      <p:cBhvr>
                                        <p:cTn id="26" dur="26">
                                          <p:stCondLst>
                                            <p:cond delay="1808"/>
                                          </p:stCondLst>
                                        </p:cTn>
                                        <p:tgtEl>
                                          <p:spTgt spid="3">
                                            <p:txEl>
                                              <p:pRg st="3" end="3"/>
                                            </p:txEl>
                                          </p:spTgt>
                                        </p:tgtEl>
                                      </p:cBhvr>
                                      <p:to x="100000" y="95000"/>
                                    </p:animScale>
                                    <p:animScale>
                                      <p:cBhvr>
                                        <p:cTn id="27" dur="166" decel="50000">
                                          <p:stCondLst>
                                            <p:cond delay="1834"/>
                                          </p:stCondLst>
                                        </p:cTn>
                                        <p:tgtEl>
                                          <p:spTgt spid="3">
                                            <p:txEl>
                                              <p:pRg st="3" end="3"/>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80">
                                          <p:stCondLst>
                                            <p:cond delay="0"/>
                                          </p:stCondLst>
                                        </p:cTn>
                                        <p:tgtEl>
                                          <p:spTgt spid="3">
                                            <p:txEl>
                                              <p:pRg st="5" end="5"/>
                                            </p:txEl>
                                          </p:spTgt>
                                        </p:tgtEl>
                                      </p:cBhvr>
                                    </p:animEffect>
                                    <p:anim calcmode="lin" valueType="num">
                                      <p:cBhvr>
                                        <p:cTn id="3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5" end="5"/>
                                            </p:txEl>
                                          </p:spTgt>
                                        </p:tgtEl>
                                      </p:cBhvr>
                                      <p:to x="100000" y="60000"/>
                                    </p:animScale>
                                    <p:animScale>
                                      <p:cBhvr>
                                        <p:cTn id="39" dur="166" decel="50000">
                                          <p:stCondLst>
                                            <p:cond delay="676"/>
                                          </p:stCondLst>
                                        </p:cTn>
                                        <p:tgtEl>
                                          <p:spTgt spid="3">
                                            <p:txEl>
                                              <p:pRg st="5" end="5"/>
                                            </p:txEl>
                                          </p:spTgt>
                                        </p:tgtEl>
                                      </p:cBhvr>
                                      <p:to x="100000" y="100000"/>
                                    </p:animScale>
                                    <p:animScale>
                                      <p:cBhvr>
                                        <p:cTn id="40" dur="26">
                                          <p:stCondLst>
                                            <p:cond delay="1312"/>
                                          </p:stCondLst>
                                        </p:cTn>
                                        <p:tgtEl>
                                          <p:spTgt spid="3">
                                            <p:txEl>
                                              <p:pRg st="5" end="5"/>
                                            </p:txEl>
                                          </p:spTgt>
                                        </p:tgtEl>
                                      </p:cBhvr>
                                      <p:to x="100000" y="80000"/>
                                    </p:animScale>
                                    <p:animScale>
                                      <p:cBhvr>
                                        <p:cTn id="41" dur="166" decel="50000">
                                          <p:stCondLst>
                                            <p:cond delay="1338"/>
                                          </p:stCondLst>
                                        </p:cTn>
                                        <p:tgtEl>
                                          <p:spTgt spid="3">
                                            <p:txEl>
                                              <p:pRg st="5" end="5"/>
                                            </p:txEl>
                                          </p:spTgt>
                                        </p:tgtEl>
                                      </p:cBhvr>
                                      <p:to x="100000" y="100000"/>
                                    </p:animScale>
                                    <p:animScale>
                                      <p:cBhvr>
                                        <p:cTn id="42" dur="26">
                                          <p:stCondLst>
                                            <p:cond delay="1642"/>
                                          </p:stCondLst>
                                        </p:cTn>
                                        <p:tgtEl>
                                          <p:spTgt spid="3">
                                            <p:txEl>
                                              <p:pRg st="5" end="5"/>
                                            </p:txEl>
                                          </p:spTgt>
                                        </p:tgtEl>
                                      </p:cBhvr>
                                      <p:to x="100000" y="90000"/>
                                    </p:animScale>
                                    <p:animScale>
                                      <p:cBhvr>
                                        <p:cTn id="43" dur="166" decel="50000">
                                          <p:stCondLst>
                                            <p:cond delay="1668"/>
                                          </p:stCondLst>
                                        </p:cTn>
                                        <p:tgtEl>
                                          <p:spTgt spid="3">
                                            <p:txEl>
                                              <p:pRg st="5" end="5"/>
                                            </p:txEl>
                                          </p:spTgt>
                                        </p:tgtEl>
                                      </p:cBhvr>
                                      <p:to x="100000" y="100000"/>
                                    </p:animScale>
                                    <p:animScale>
                                      <p:cBhvr>
                                        <p:cTn id="44" dur="26">
                                          <p:stCondLst>
                                            <p:cond delay="1808"/>
                                          </p:stCondLst>
                                        </p:cTn>
                                        <p:tgtEl>
                                          <p:spTgt spid="3">
                                            <p:txEl>
                                              <p:pRg st="5" end="5"/>
                                            </p:txEl>
                                          </p:spTgt>
                                        </p:tgtEl>
                                      </p:cBhvr>
                                      <p:to x="100000" y="95000"/>
                                    </p:animScale>
                                    <p:animScale>
                                      <p:cBhvr>
                                        <p:cTn id="45"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49382"/>
            <a:ext cx="9601200" cy="5618018"/>
          </a:xfrm>
        </p:spPr>
        <p:txBody>
          <a:bodyPr/>
          <a:lstStyle/>
          <a:p>
            <a:r>
              <a:rPr lang="en-US" sz="2800" dirty="0" smtClean="0">
                <a:solidFill>
                  <a:srgbClr val="0070C0"/>
                </a:solidFill>
              </a:rPr>
              <a:t>Conflict</a:t>
            </a:r>
            <a:r>
              <a:rPr lang="en-US" sz="2800" dirty="0" smtClean="0"/>
              <a:t> is generally a disagreement or difference in opinion between peers who typically have equal power in their relationships.  It’s usually an inevitable part of a group dynamic.</a:t>
            </a:r>
          </a:p>
          <a:p>
            <a:endParaRPr lang="en-US" dirty="0"/>
          </a:p>
          <a:p>
            <a:r>
              <a:rPr lang="en-US" sz="2800" dirty="0" smtClean="0"/>
              <a:t>Although </a:t>
            </a:r>
            <a:r>
              <a:rPr lang="en-US" sz="2800" dirty="0" smtClean="0">
                <a:solidFill>
                  <a:srgbClr val="0070C0"/>
                </a:solidFill>
              </a:rPr>
              <a:t>conflict</a:t>
            </a:r>
            <a:r>
              <a:rPr lang="en-US" sz="2800" dirty="0" smtClean="0"/>
              <a:t> is a normal process that children need to learn to deal with, bullying is emotional and painful.</a:t>
            </a:r>
            <a:endParaRPr lang="en-US" sz="2800" dirty="0"/>
          </a:p>
        </p:txBody>
      </p:sp>
    </p:spTree>
    <p:extLst>
      <p:ext uri="{BB962C8B-B14F-4D97-AF65-F5344CB8AC3E}">
        <p14:creationId xmlns:p14="http://schemas.microsoft.com/office/powerpoint/2010/main" val="896994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421</TotalTime>
  <Words>1046</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Franklin Gothic Book</vt:lpstr>
      <vt:lpstr>Palatino</vt:lpstr>
      <vt:lpstr>Times New Roman</vt:lpstr>
      <vt:lpstr>Wingdings</vt:lpstr>
      <vt:lpstr>Crop</vt:lpstr>
      <vt:lpstr>Bullying…. Really?</vt:lpstr>
      <vt:lpstr>Teasing/Bullying/Conflict?</vt:lpstr>
      <vt:lpstr>What is TEASING?</vt:lpstr>
      <vt:lpstr>PowerPoint Presentation</vt:lpstr>
      <vt:lpstr>PowerPoint Presentation</vt:lpstr>
      <vt:lpstr>What is CONFLICT?</vt:lpstr>
      <vt:lpstr>Most conflicts arise in the moment because people of the same relative amount of power see the same situation from two different points of view. </vt:lpstr>
      <vt:lpstr>CONFLICT….</vt:lpstr>
      <vt:lpstr>PowerPoint Presentation</vt:lpstr>
      <vt:lpstr>Let's Talk……….What is bullying?</vt:lpstr>
      <vt:lpstr>What is bullying?</vt:lpstr>
      <vt:lpstr>Bullying Defined </vt:lpstr>
      <vt:lpstr>Is it Bullying? </vt:lpstr>
      <vt:lpstr>PowerPoint Presentation</vt:lpstr>
      <vt:lpstr>PowerPoint Presentation</vt:lpstr>
      <vt:lpstr>Effects of Bullying</vt:lpstr>
      <vt:lpstr>Recognizing the difference</vt:lpstr>
      <vt:lpstr>How much of this is Normal?</vt:lpstr>
      <vt:lpstr> What do you do now?</vt:lpstr>
    </vt:vector>
  </TitlesOfParts>
  <Company>East Baton Rouge Parish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Really?</dc:title>
  <dc:creator>Danica Tietje</dc:creator>
  <cp:lastModifiedBy>Dayna Kohn</cp:lastModifiedBy>
  <cp:revision>29</cp:revision>
  <dcterms:created xsi:type="dcterms:W3CDTF">2018-10-04T13:08:26Z</dcterms:created>
  <dcterms:modified xsi:type="dcterms:W3CDTF">2018-11-12T19:30:08Z</dcterms:modified>
</cp:coreProperties>
</file>